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49"/>
  </p:notesMasterIdLst>
  <p:sldIdLst>
    <p:sldId id="256" r:id="rId2"/>
    <p:sldId id="257" r:id="rId3"/>
    <p:sldId id="346" r:id="rId4"/>
    <p:sldId id="345" r:id="rId5"/>
    <p:sldId id="363" r:id="rId6"/>
    <p:sldId id="260" r:id="rId7"/>
    <p:sldId id="335" r:id="rId8"/>
    <p:sldId id="309" r:id="rId9"/>
    <p:sldId id="292" r:id="rId10"/>
    <p:sldId id="360" r:id="rId11"/>
    <p:sldId id="348" r:id="rId12"/>
    <p:sldId id="295" r:id="rId13"/>
    <p:sldId id="342" r:id="rId14"/>
    <p:sldId id="364" r:id="rId15"/>
    <p:sldId id="365" r:id="rId16"/>
    <p:sldId id="366" r:id="rId17"/>
    <p:sldId id="355" r:id="rId18"/>
    <p:sldId id="297" r:id="rId19"/>
    <p:sldId id="367" r:id="rId20"/>
    <p:sldId id="368" r:id="rId21"/>
    <p:sldId id="338" r:id="rId22"/>
    <p:sldId id="317" r:id="rId23"/>
    <p:sldId id="334" r:id="rId24"/>
    <p:sldId id="339" r:id="rId25"/>
    <p:sldId id="290" r:id="rId26"/>
    <p:sldId id="270" r:id="rId27"/>
    <p:sldId id="369" r:id="rId28"/>
    <p:sldId id="322" r:id="rId29"/>
    <p:sldId id="323" r:id="rId30"/>
    <p:sldId id="311" r:id="rId31"/>
    <p:sldId id="271" r:id="rId32"/>
    <p:sldId id="298" r:id="rId33"/>
    <p:sldId id="299" r:id="rId34"/>
    <p:sldId id="324" r:id="rId35"/>
    <p:sldId id="276" r:id="rId36"/>
    <p:sldId id="280" r:id="rId37"/>
    <p:sldId id="325" r:id="rId38"/>
    <p:sldId id="314" r:id="rId39"/>
    <p:sldId id="319" r:id="rId40"/>
    <p:sldId id="320" r:id="rId41"/>
    <p:sldId id="327" r:id="rId42"/>
    <p:sldId id="329" r:id="rId43"/>
    <p:sldId id="332" r:id="rId44"/>
    <p:sldId id="333" r:id="rId45"/>
    <p:sldId id="330" r:id="rId46"/>
    <p:sldId id="331" r:id="rId47"/>
    <p:sldId id="336" r:id="rId48"/>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92"/>
    <p:restoredTop sz="94658"/>
  </p:normalViewPr>
  <p:slideViewPr>
    <p:cSldViewPr snapToGrid="0">
      <p:cViewPr varScale="1">
        <p:scale>
          <a:sx n="120" d="100"/>
          <a:sy n="120" d="100"/>
        </p:scale>
        <p:origin x="87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_rels/data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ata7.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7.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75997B-E642-4C44-BF56-E33155CA09BD}" type="doc">
      <dgm:prSet loTypeId="urn:microsoft.com/office/officeart/2005/8/layout/process4" loCatId="process" qsTypeId="urn:microsoft.com/office/officeart/2005/8/quickstyle/simple1" qsCatId="simple" csTypeId="urn:microsoft.com/office/officeart/2005/8/colors/accent0_3" csCatId="mainScheme" phldr="1"/>
      <dgm:spPr/>
      <dgm:t>
        <a:bodyPr/>
        <a:lstStyle/>
        <a:p>
          <a:endParaRPr lang="en-US"/>
        </a:p>
      </dgm:t>
    </dgm:pt>
    <dgm:pt modelId="{E5CF8330-4E27-476F-B23B-340EE071C692}">
      <dgm:prSet/>
      <dgm:spPr/>
      <dgm:t>
        <a:bodyPr/>
        <a:lstStyle/>
        <a:p>
          <a:r>
            <a:rPr lang="pl-PL" dirty="0">
              <a:latin typeface="Helvetica" pitchFamily="2" charset="0"/>
            </a:rPr>
            <a:t>wzmacnia pozycję na rynku i przewagę konkurencyjną oraz stanowi zachętę do innowacyjności i kreatywności </a:t>
          </a:r>
          <a:endParaRPr lang="en-US" dirty="0">
            <a:latin typeface="Helvetica" pitchFamily="2" charset="0"/>
          </a:endParaRPr>
        </a:p>
      </dgm:t>
    </dgm:pt>
    <dgm:pt modelId="{CF57E6D5-06EA-43D8-8B0D-53E0296A2A4F}" type="parTrans" cxnId="{B986F0A7-2FEE-4D86-A0ED-D01D946D7ADF}">
      <dgm:prSet/>
      <dgm:spPr/>
      <dgm:t>
        <a:bodyPr/>
        <a:lstStyle/>
        <a:p>
          <a:endParaRPr lang="en-US"/>
        </a:p>
      </dgm:t>
    </dgm:pt>
    <dgm:pt modelId="{86C44042-6B55-46B8-AB58-ED1C24A17441}" type="sibTrans" cxnId="{B986F0A7-2FEE-4D86-A0ED-D01D946D7ADF}">
      <dgm:prSet/>
      <dgm:spPr/>
      <dgm:t>
        <a:bodyPr/>
        <a:lstStyle/>
        <a:p>
          <a:endParaRPr lang="en-US"/>
        </a:p>
      </dgm:t>
    </dgm:pt>
    <dgm:pt modelId="{405D835B-8E4C-42D6-BB79-B033544241EE}">
      <dgm:prSet/>
      <dgm:spPr/>
      <dgm:t>
        <a:bodyPr/>
        <a:lstStyle/>
        <a:p>
          <a:r>
            <a:rPr lang="pl-PL" dirty="0">
              <a:latin typeface="Helvetica" pitchFamily="2" charset="0"/>
            </a:rPr>
            <a:t>stanowi istotny składnik majątku, w tym zwiększa dochody i umożliwia zwrot nakładów inwestycyjnych </a:t>
          </a:r>
          <a:endParaRPr lang="en-US" dirty="0">
            <a:latin typeface="Helvetica" pitchFamily="2" charset="0"/>
          </a:endParaRPr>
        </a:p>
      </dgm:t>
    </dgm:pt>
    <dgm:pt modelId="{9519F0AE-CC45-42A0-B29C-C7636696F59F}" type="parTrans" cxnId="{FE5BC610-60AF-4630-8AA7-1F754CB63943}">
      <dgm:prSet/>
      <dgm:spPr/>
      <dgm:t>
        <a:bodyPr/>
        <a:lstStyle/>
        <a:p>
          <a:endParaRPr lang="en-US"/>
        </a:p>
      </dgm:t>
    </dgm:pt>
    <dgm:pt modelId="{45979614-61DA-437F-8892-665142514FAC}" type="sibTrans" cxnId="{FE5BC610-60AF-4630-8AA7-1F754CB63943}">
      <dgm:prSet/>
      <dgm:spPr/>
      <dgm:t>
        <a:bodyPr/>
        <a:lstStyle/>
        <a:p>
          <a:endParaRPr lang="en-US"/>
        </a:p>
      </dgm:t>
    </dgm:pt>
    <dgm:pt modelId="{FC774978-60DA-4C11-84DE-3ED969C1D791}">
      <dgm:prSet/>
      <dgm:spPr/>
      <dgm:t>
        <a:bodyPr/>
        <a:lstStyle/>
        <a:p>
          <a:r>
            <a:rPr lang="pl-PL" dirty="0">
              <a:latin typeface="Helvetica" pitchFamily="2" charset="0"/>
            </a:rPr>
            <a:t>ułatwia komercjalizację i transfer technologii (umowy o przeniesieniu praw; umowy licencyjne) </a:t>
          </a:r>
          <a:endParaRPr lang="en-US" dirty="0">
            <a:latin typeface="Helvetica" pitchFamily="2" charset="0"/>
          </a:endParaRPr>
        </a:p>
      </dgm:t>
    </dgm:pt>
    <dgm:pt modelId="{1B61106E-27BD-4CAD-A623-1D19BFEC5C62}" type="parTrans" cxnId="{84FA7836-E270-4F7A-A2EC-C47AEAB22AD9}">
      <dgm:prSet/>
      <dgm:spPr/>
      <dgm:t>
        <a:bodyPr/>
        <a:lstStyle/>
        <a:p>
          <a:endParaRPr lang="en-US"/>
        </a:p>
      </dgm:t>
    </dgm:pt>
    <dgm:pt modelId="{99097780-E38A-47CA-9C71-E10DC46A1F83}" type="sibTrans" cxnId="{84FA7836-E270-4F7A-A2EC-C47AEAB22AD9}">
      <dgm:prSet/>
      <dgm:spPr/>
      <dgm:t>
        <a:bodyPr/>
        <a:lstStyle/>
        <a:p>
          <a:endParaRPr lang="en-US"/>
        </a:p>
      </dgm:t>
    </dgm:pt>
    <dgm:pt modelId="{8136791F-0D30-422B-A349-46B3CEB0856D}">
      <dgm:prSet/>
      <dgm:spPr/>
      <dgm:t>
        <a:bodyPr/>
        <a:lstStyle/>
        <a:p>
          <a:r>
            <a:rPr lang="pl-PL" dirty="0">
              <a:latin typeface="Helvetica" pitchFamily="2" charset="0"/>
            </a:rPr>
            <a:t>podnosi prestiż, kształtuje atrakcyjny wizerunek </a:t>
          </a:r>
          <a:endParaRPr lang="en-US" dirty="0">
            <a:latin typeface="Helvetica" pitchFamily="2" charset="0"/>
          </a:endParaRPr>
        </a:p>
      </dgm:t>
    </dgm:pt>
    <dgm:pt modelId="{B6E1690F-410C-455B-91B4-4A972F5777CE}" type="parTrans" cxnId="{6B0624A5-204B-45FB-9796-160641B31412}">
      <dgm:prSet/>
      <dgm:spPr/>
      <dgm:t>
        <a:bodyPr/>
        <a:lstStyle/>
        <a:p>
          <a:endParaRPr lang="en-US"/>
        </a:p>
      </dgm:t>
    </dgm:pt>
    <dgm:pt modelId="{D96A90BB-52D6-4A35-8FA4-5B76E6970E9A}" type="sibTrans" cxnId="{6B0624A5-204B-45FB-9796-160641B31412}">
      <dgm:prSet/>
      <dgm:spPr/>
      <dgm:t>
        <a:bodyPr/>
        <a:lstStyle/>
        <a:p>
          <a:endParaRPr lang="en-US"/>
        </a:p>
      </dgm:t>
    </dgm:pt>
    <dgm:pt modelId="{51F149E2-56AF-4601-9557-757B88C3673B}">
      <dgm:prSet/>
      <dgm:spPr/>
      <dgm:t>
        <a:bodyPr/>
        <a:lstStyle/>
        <a:p>
          <a:r>
            <a:rPr lang="pl-PL" dirty="0">
              <a:latin typeface="Helvetica" pitchFamily="2" charset="0"/>
            </a:rPr>
            <a:t>zwiększa pewność obrotu, zmniejszając ryzyko naruszeń́ oraz ułatwia dochodzenie roszczeń wobec nieuczciwych konkurentów </a:t>
          </a:r>
          <a:endParaRPr lang="en-US" dirty="0">
            <a:latin typeface="Helvetica" pitchFamily="2" charset="0"/>
          </a:endParaRPr>
        </a:p>
      </dgm:t>
    </dgm:pt>
    <dgm:pt modelId="{D907B477-3E86-4B58-BFDF-449708EF0434}" type="parTrans" cxnId="{0314EEBF-E742-4B9B-8204-80FDDFC9D2D8}">
      <dgm:prSet/>
      <dgm:spPr/>
      <dgm:t>
        <a:bodyPr/>
        <a:lstStyle/>
        <a:p>
          <a:endParaRPr lang="en-US"/>
        </a:p>
      </dgm:t>
    </dgm:pt>
    <dgm:pt modelId="{4D34A7B8-7889-4B52-AB93-94853E5DCD61}" type="sibTrans" cxnId="{0314EEBF-E742-4B9B-8204-80FDDFC9D2D8}">
      <dgm:prSet/>
      <dgm:spPr/>
      <dgm:t>
        <a:bodyPr/>
        <a:lstStyle/>
        <a:p>
          <a:endParaRPr lang="en-US"/>
        </a:p>
      </dgm:t>
    </dgm:pt>
    <dgm:pt modelId="{861A06E9-7A37-9042-8771-C4FCB90D0E2F}" type="pres">
      <dgm:prSet presAssocID="{F675997B-E642-4C44-BF56-E33155CA09BD}" presName="Name0" presStyleCnt="0">
        <dgm:presLayoutVars>
          <dgm:dir/>
          <dgm:animLvl val="lvl"/>
          <dgm:resizeHandles val="exact"/>
        </dgm:presLayoutVars>
      </dgm:prSet>
      <dgm:spPr/>
    </dgm:pt>
    <dgm:pt modelId="{686FA844-3D7D-3349-8557-84E3231AC550}" type="pres">
      <dgm:prSet presAssocID="{51F149E2-56AF-4601-9557-757B88C3673B}" presName="boxAndChildren" presStyleCnt="0"/>
      <dgm:spPr/>
    </dgm:pt>
    <dgm:pt modelId="{8453CCB4-9A8B-9049-B7E3-AFF6312671E4}" type="pres">
      <dgm:prSet presAssocID="{51F149E2-56AF-4601-9557-757B88C3673B}" presName="parentTextBox" presStyleLbl="node1" presStyleIdx="0" presStyleCnt="5"/>
      <dgm:spPr/>
    </dgm:pt>
    <dgm:pt modelId="{BC3CC1C4-8ACB-3A40-AE8F-B7B201272D7B}" type="pres">
      <dgm:prSet presAssocID="{D96A90BB-52D6-4A35-8FA4-5B76E6970E9A}" presName="sp" presStyleCnt="0"/>
      <dgm:spPr/>
    </dgm:pt>
    <dgm:pt modelId="{3CB31443-3C41-3443-9A30-B5CD417C05D6}" type="pres">
      <dgm:prSet presAssocID="{8136791F-0D30-422B-A349-46B3CEB0856D}" presName="arrowAndChildren" presStyleCnt="0"/>
      <dgm:spPr/>
    </dgm:pt>
    <dgm:pt modelId="{782C41FA-2BD7-4F4E-B46C-10A655C36E4E}" type="pres">
      <dgm:prSet presAssocID="{8136791F-0D30-422B-A349-46B3CEB0856D}" presName="parentTextArrow" presStyleLbl="node1" presStyleIdx="1" presStyleCnt="5"/>
      <dgm:spPr/>
    </dgm:pt>
    <dgm:pt modelId="{6E6FCB16-4E87-F549-A6AD-A70529440C50}" type="pres">
      <dgm:prSet presAssocID="{99097780-E38A-47CA-9C71-E10DC46A1F83}" presName="sp" presStyleCnt="0"/>
      <dgm:spPr/>
    </dgm:pt>
    <dgm:pt modelId="{995D45F4-6EF8-F847-97F3-818B8DECB0CD}" type="pres">
      <dgm:prSet presAssocID="{FC774978-60DA-4C11-84DE-3ED969C1D791}" presName="arrowAndChildren" presStyleCnt="0"/>
      <dgm:spPr/>
    </dgm:pt>
    <dgm:pt modelId="{54D34A07-74E9-CF4F-ACF7-5B37B2162B5E}" type="pres">
      <dgm:prSet presAssocID="{FC774978-60DA-4C11-84DE-3ED969C1D791}" presName="parentTextArrow" presStyleLbl="node1" presStyleIdx="2" presStyleCnt="5"/>
      <dgm:spPr/>
    </dgm:pt>
    <dgm:pt modelId="{43CFF0F6-9165-2A40-BCA1-22FF2BC4AB51}" type="pres">
      <dgm:prSet presAssocID="{45979614-61DA-437F-8892-665142514FAC}" presName="sp" presStyleCnt="0"/>
      <dgm:spPr/>
    </dgm:pt>
    <dgm:pt modelId="{E891FFBF-1C2B-3943-9529-A7B9D91FB919}" type="pres">
      <dgm:prSet presAssocID="{405D835B-8E4C-42D6-BB79-B033544241EE}" presName="arrowAndChildren" presStyleCnt="0"/>
      <dgm:spPr/>
    </dgm:pt>
    <dgm:pt modelId="{9122FD7F-9D25-8545-B865-C991E329022E}" type="pres">
      <dgm:prSet presAssocID="{405D835B-8E4C-42D6-BB79-B033544241EE}" presName="parentTextArrow" presStyleLbl="node1" presStyleIdx="3" presStyleCnt="5"/>
      <dgm:spPr/>
    </dgm:pt>
    <dgm:pt modelId="{467C5CDC-4451-FB4F-9DF8-D7D8E1ECECD7}" type="pres">
      <dgm:prSet presAssocID="{86C44042-6B55-46B8-AB58-ED1C24A17441}" presName="sp" presStyleCnt="0"/>
      <dgm:spPr/>
    </dgm:pt>
    <dgm:pt modelId="{579468A2-249F-0047-AEAA-FFED4A2F4027}" type="pres">
      <dgm:prSet presAssocID="{E5CF8330-4E27-476F-B23B-340EE071C692}" presName="arrowAndChildren" presStyleCnt="0"/>
      <dgm:spPr/>
    </dgm:pt>
    <dgm:pt modelId="{6A5D5373-C976-7248-89A9-53873922933E}" type="pres">
      <dgm:prSet presAssocID="{E5CF8330-4E27-476F-B23B-340EE071C692}" presName="parentTextArrow" presStyleLbl="node1" presStyleIdx="4" presStyleCnt="5"/>
      <dgm:spPr/>
    </dgm:pt>
  </dgm:ptLst>
  <dgm:cxnLst>
    <dgm:cxn modelId="{FE5BC610-60AF-4630-8AA7-1F754CB63943}" srcId="{F675997B-E642-4C44-BF56-E33155CA09BD}" destId="{405D835B-8E4C-42D6-BB79-B033544241EE}" srcOrd="1" destOrd="0" parTransId="{9519F0AE-CC45-42A0-B29C-C7636696F59F}" sibTransId="{45979614-61DA-437F-8892-665142514FAC}"/>
    <dgm:cxn modelId="{583DD71D-13A7-AF46-8FFE-EC32FBA53566}" type="presOf" srcId="{8136791F-0D30-422B-A349-46B3CEB0856D}" destId="{782C41FA-2BD7-4F4E-B46C-10A655C36E4E}" srcOrd="0" destOrd="0" presId="urn:microsoft.com/office/officeart/2005/8/layout/process4"/>
    <dgm:cxn modelId="{EC54EC1D-07B0-6D44-9F3A-CC1E04469905}" type="presOf" srcId="{E5CF8330-4E27-476F-B23B-340EE071C692}" destId="{6A5D5373-C976-7248-89A9-53873922933E}" srcOrd="0" destOrd="0" presId="urn:microsoft.com/office/officeart/2005/8/layout/process4"/>
    <dgm:cxn modelId="{4DC0902A-73B8-1C46-B637-1AC1E2F5A550}" type="presOf" srcId="{51F149E2-56AF-4601-9557-757B88C3673B}" destId="{8453CCB4-9A8B-9049-B7E3-AFF6312671E4}" srcOrd="0" destOrd="0" presId="urn:microsoft.com/office/officeart/2005/8/layout/process4"/>
    <dgm:cxn modelId="{84FA7836-E270-4F7A-A2EC-C47AEAB22AD9}" srcId="{F675997B-E642-4C44-BF56-E33155CA09BD}" destId="{FC774978-60DA-4C11-84DE-3ED969C1D791}" srcOrd="2" destOrd="0" parTransId="{1B61106E-27BD-4CAD-A623-1D19BFEC5C62}" sibTransId="{99097780-E38A-47CA-9C71-E10DC46A1F83}"/>
    <dgm:cxn modelId="{6B0624A5-204B-45FB-9796-160641B31412}" srcId="{F675997B-E642-4C44-BF56-E33155CA09BD}" destId="{8136791F-0D30-422B-A349-46B3CEB0856D}" srcOrd="3" destOrd="0" parTransId="{B6E1690F-410C-455B-91B4-4A972F5777CE}" sibTransId="{D96A90BB-52D6-4A35-8FA4-5B76E6970E9A}"/>
    <dgm:cxn modelId="{B986F0A7-2FEE-4D86-A0ED-D01D946D7ADF}" srcId="{F675997B-E642-4C44-BF56-E33155CA09BD}" destId="{E5CF8330-4E27-476F-B23B-340EE071C692}" srcOrd="0" destOrd="0" parTransId="{CF57E6D5-06EA-43D8-8B0D-53E0296A2A4F}" sibTransId="{86C44042-6B55-46B8-AB58-ED1C24A17441}"/>
    <dgm:cxn modelId="{0314EEBF-E742-4B9B-8204-80FDDFC9D2D8}" srcId="{F675997B-E642-4C44-BF56-E33155CA09BD}" destId="{51F149E2-56AF-4601-9557-757B88C3673B}" srcOrd="4" destOrd="0" parTransId="{D907B477-3E86-4B58-BFDF-449708EF0434}" sibTransId="{4D34A7B8-7889-4B52-AB93-94853E5DCD61}"/>
    <dgm:cxn modelId="{417DB8C3-6681-7F48-BD06-E93A1F1584C8}" type="presOf" srcId="{FC774978-60DA-4C11-84DE-3ED969C1D791}" destId="{54D34A07-74E9-CF4F-ACF7-5B37B2162B5E}" srcOrd="0" destOrd="0" presId="urn:microsoft.com/office/officeart/2005/8/layout/process4"/>
    <dgm:cxn modelId="{4BEB0EC4-A61E-E743-BA3B-F4AC6E34F357}" type="presOf" srcId="{F675997B-E642-4C44-BF56-E33155CA09BD}" destId="{861A06E9-7A37-9042-8771-C4FCB90D0E2F}" srcOrd="0" destOrd="0" presId="urn:microsoft.com/office/officeart/2005/8/layout/process4"/>
    <dgm:cxn modelId="{6B499FEA-9412-2E42-9E86-8D8785745E4F}" type="presOf" srcId="{405D835B-8E4C-42D6-BB79-B033544241EE}" destId="{9122FD7F-9D25-8545-B865-C991E329022E}" srcOrd="0" destOrd="0" presId="urn:microsoft.com/office/officeart/2005/8/layout/process4"/>
    <dgm:cxn modelId="{148C8E6D-FC90-B34A-9048-AFA1803D6DE9}" type="presParOf" srcId="{861A06E9-7A37-9042-8771-C4FCB90D0E2F}" destId="{686FA844-3D7D-3349-8557-84E3231AC550}" srcOrd="0" destOrd="0" presId="urn:microsoft.com/office/officeart/2005/8/layout/process4"/>
    <dgm:cxn modelId="{16FA1432-2991-A942-9714-2CA07EAAE8B4}" type="presParOf" srcId="{686FA844-3D7D-3349-8557-84E3231AC550}" destId="{8453CCB4-9A8B-9049-B7E3-AFF6312671E4}" srcOrd="0" destOrd="0" presId="urn:microsoft.com/office/officeart/2005/8/layout/process4"/>
    <dgm:cxn modelId="{0BDD301C-E2A9-4646-8FCB-93563FD3571B}" type="presParOf" srcId="{861A06E9-7A37-9042-8771-C4FCB90D0E2F}" destId="{BC3CC1C4-8ACB-3A40-AE8F-B7B201272D7B}" srcOrd="1" destOrd="0" presId="urn:microsoft.com/office/officeart/2005/8/layout/process4"/>
    <dgm:cxn modelId="{CC42D503-66F3-7344-8E3A-E32EBE84B5EA}" type="presParOf" srcId="{861A06E9-7A37-9042-8771-C4FCB90D0E2F}" destId="{3CB31443-3C41-3443-9A30-B5CD417C05D6}" srcOrd="2" destOrd="0" presId="urn:microsoft.com/office/officeart/2005/8/layout/process4"/>
    <dgm:cxn modelId="{052B89A4-10FE-2C48-BDFF-0C736981BAF5}" type="presParOf" srcId="{3CB31443-3C41-3443-9A30-B5CD417C05D6}" destId="{782C41FA-2BD7-4F4E-B46C-10A655C36E4E}" srcOrd="0" destOrd="0" presId="urn:microsoft.com/office/officeart/2005/8/layout/process4"/>
    <dgm:cxn modelId="{7FCD4B76-BFC6-014D-96E9-78E38101EA23}" type="presParOf" srcId="{861A06E9-7A37-9042-8771-C4FCB90D0E2F}" destId="{6E6FCB16-4E87-F549-A6AD-A70529440C50}" srcOrd="3" destOrd="0" presId="urn:microsoft.com/office/officeart/2005/8/layout/process4"/>
    <dgm:cxn modelId="{548C3CC7-1195-C149-B491-BF6A9AA3FE7D}" type="presParOf" srcId="{861A06E9-7A37-9042-8771-C4FCB90D0E2F}" destId="{995D45F4-6EF8-F847-97F3-818B8DECB0CD}" srcOrd="4" destOrd="0" presId="urn:microsoft.com/office/officeart/2005/8/layout/process4"/>
    <dgm:cxn modelId="{741E6876-9B09-9043-8A49-1097F3EE05F9}" type="presParOf" srcId="{995D45F4-6EF8-F847-97F3-818B8DECB0CD}" destId="{54D34A07-74E9-CF4F-ACF7-5B37B2162B5E}" srcOrd="0" destOrd="0" presId="urn:microsoft.com/office/officeart/2005/8/layout/process4"/>
    <dgm:cxn modelId="{F8D6060A-A05D-324B-B5A3-1172448F2798}" type="presParOf" srcId="{861A06E9-7A37-9042-8771-C4FCB90D0E2F}" destId="{43CFF0F6-9165-2A40-BCA1-22FF2BC4AB51}" srcOrd="5" destOrd="0" presId="urn:microsoft.com/office/officeart/2005/8/layout/process4"/>
    <dgm:cxn modelId="{74EA2C52-20D1-304A-9173-159F8097CDA0}" type="presParOf" srcId="{861A06E9-7A37-9042-8771-C4FCB90D0E2F}" destId="{E891FFBF-1C2B-3943-9529-A7B9D91FB919}" srcOrd="6" destOrd="0" presId="urn:microsoft.com/office/officeart/2005/8/layout/process4"/>
    <dgm:cxn modelId="{A65CD7F4-7AAD-7144-8DBC-BAA6280A00DF}" type="presParOf" srcId="{E891FFBF-1C2B-3943-9529-A7B9D91FB919}" destId="{9122FD7F-9D25-8545-B865-C991E329022E}" srcOrd="0" destOrd="0" presId="urn:microsoft.com/office/officeart/2005/8/layout/process4"/>
    <dgm:cxn modelId="{BB06110D-46BA-6A49-B52B-4F2F34AF550C}" type="presParOf" srcId="{861A06E9-7A37-9042-8771-C4FCB90D0E2F}" destId="{467C5CDC-4451-FB4F-9DF8-D7D8E1ECECD7}" srcOrd="7" destOrd="0" presId="urn:microsoft.com/office/officeart/2005/8/layout/process4"/>
    <dgm:cxn modelId="{4DBC2484-908F-8943-A665-59F605235462}" type="presParOf" srcId="{861A06E9-7A37-9042-8771-C4FCB90D0E2F}" destId="{579468A2-249F-0047-AEAA-FFED4A2F4027}" srcOrd="8" destOrd="0" presId="urn:microsoft.com/office/officeart/2005/8/layout/process4"/>
    <dgm:cxn modelId="{B6D0963B-014B-D641-8BC9-A2F681E550AC}" type="presParOf" srcId="{579468A2-249F-0047-AEAA-FFED4A2F4027}" destId="{6A5D5373-C976-7248-89A9-53873922933E}"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DFE475-C788-6D4C-AFC0-B655E5EDA214}" type="doc">
      <dgm:prSet loTypeId="urn:microsoft.com/office/officeart/2005/8/layout/process4" loCatId="process" qsTypeId="urn:microsoft.com/office/officeart/2005/8/quickstyle/simple1" qsCatId="simple" csTypeId="urn:microsoft.com/office/officeart/2005/8/colors/accent1_2" csCatId="accent1"/>
      <dgm:spPr/>
      <dgm:t>
        <a:bodyPr/>
        <a:lstStyle/>
        <a:p>
          <a:endParaRPr lang="pl-PL"/>
        </a:p>
      </dgm:t>
    </dgm:pt>
    <dgm:pt modelId="{70B5FCE5-96D6-9E42-AA97-FA2CEE33DE4C}">
      <dgm:prSet/>
      <dgm:spPr/>
      <dgm:t>
        <a:bodyPr/>
        <a:lstStyle/>
        <a:p>
          <a:r>
            <a:rPr lang="pl-PL"/>
            <a:t>stosunki w zakresie wynalazków, wzorów użytkowych, wzorów przemysłowych, znaków towarowych, oznaczeń geograficznych i topografii układów scalonych;</a:t>
          </a:r>
        </a:p>
      </dgm:t>
    </dgm:pt>
    <dgm:pt modelId="{6970FF0F-CB44-B545-8E00-D2DB16DFEFF9}" type="parTrans" cxnId="{F960702D-C7A1-864A-B1E4-1A006BBB58E4}">
      <dgm:prSet/>
      <dgm:spPr/>
      <dgm:t>
        <a:bodyPr/>
        <a:lstStyle/>
        <a:p>
          <a:endParaRPr lang="pl-PL"/>
        </a:p>
      </dgm:t>
    </dgm:pt>
    <dgm:pt modelId="{3903CB64-2920-4C44-82DC-E33E3A5937A2}" type="sibTrans" cxnId="{F960702D-C7A1-864A-B1E4-1A006BBB58E4}">
      <dgm:prSet/>
      <dgm:spPr/>
      <dgm:t>
        <a:bodyPr/>
        <a:lstStyle/>
        <a:p>
          <a:endParaRPr lang="pl-PL"/>
        </a:p>
      </dgm:t>
    </dgm:pt>
    <dgm:pt modelId="{2E3266D0-D8F0-5041-8950-C87A3B91D3C7}">
      <dgm:prSet/>
      <dgm:spPr/>
      <dgm:t>
        <a:bodyPr/>
        <a:lstStyle/>
        <a:p>
          <a:r>
            <a:rPr lang="pl-PL"/>
            <a:t>zasady, na jakich przedsiębiorcy mogą przyjmować projekty racjonalizatorskie i wynagradzać ich twórców;</a:t>
          </a:r>
        </a:p>
      </dgm:t>
    </dgm:pt>
    <dgm:pt modelId="{B3D186D4-EFF8-7A4C-82DD-6B63DACBCAD1}" type="parTrans" cxnId="{3CF8A094-23B4-D149-82CC-512FE3084AEF}">
      <dgm:prSet/>
      <dgm:spPr/>
      <dgm:t>
        <a:bodyPr/>
        <a:lstStyle/>
        <a:p>
          <a:endParaRPr lang="pl-PL"/>
        </a:p>
      </dgm:t>
    </dgm:pt>
    <dgm:pt modelId="{E622BD11-B179-C747-BB4A-31C824C97AB8}" type="sibTrans" cxnId="{3CF8A094-23B4-D149-82CC-512FE3084AEF}">
      <dgm:prSet/>
      <dgm:spPr/>
      <dgm:t>
        <a:bodyPr/>
        <a:lstStyle/>
        <a:p>
          <a:endParaRPr lang="pl-PL"/>
        </a:p>
      </dgm:t>
    </dgm:pt>
    <dgm:pt modelId="{609DB351-3E34-394E-88B6-E99FBFB96A97}">
      <dgm:prSet/>
      <dgm:spPr/>
      <dgm:t>
        <a:bodyPr/>
        <a:lstStyle/>
        <a:p>
          <a:r>
            <a:rPr lang="pl-PL"/>
            <a:t>zadania i organizację Urzędu Patentowego Rzeczypospolitej Polskiej, </a:t>
          </a:r>
        </a:p>
      </dgm:t>
    </dgm:pt>
    <dgm:pt modelId="{835C8E5A-E971-F345-9F1F-3F3D6123EF19}" type="parTrans" cxnId="{C1B4245C-673B-284D-9E98-384FB6848AE2}">
      <dgm:prSet/>
      <dgm:spPr/>
      <dgm:t>
        <a:bodyPr/>
        <a:lstStyle/>
        <a:p>
          <a:endParaRPr lang="pl-PL"/>
        </a:p>
      </dgm:t>
    </dgm:pt>
    <dgm:pt modelId="{427A8E57-73D8-A04C-ADEF-1389066904B3}" type="sibTrans" cxnId="{C1B4245C-673B-284D-9E98-384FB6848AE2}">
      <dgm:prSet/>
      <dgm:spPr/>
      <dgm:t>
        <a:bodyPr/>
        <a:lstStyle/>
        <a:p>
          <a:endParaRPr lang="pl-PL"/>
        </a:p>
      </dgm:t>
    </dgm:pt>
    <dgm:pt modelId="{70921AC1-5EF5-B546-9657-7F5120FC7F13}" type="pres">
      <dgm:prSet presAssocID="{66DFE475-C788-6D4C-AFC0-B655E5EDA214}" presName="Name0" presStyleCnt="0">
        <dgm:presLayoutVars>
          <dgm:dir/>
          <dgm:animLvl val="lvl"/>
          <dgm:resizeHandles val="exact"/>
        </dgm:presLayoutVars>
      </dgm:prSet>
      <dgm:spPr/>
    </dgm:pt>
    <dgm:pt modelId="{D7F5E7F2-FDC2-644E-98E7-DC4310C1B08E}" type="pres">
      <dgm:prSet presAssocID="{609DB351-3E34-394E-88B6-E99FBFB96A97}" presName="boxAndChildren" presStyleCnt="0"/>
      <dgm:spPr/>
    </dgm:pt>
    <dgm:pt modelId="{45874D59-4A4E-7C48-9C63-132D1BFF979A}" type="pres">
      <dgm:prSet presAssocID="{609DB351-3E34-394E-88B6-E99FBFB96A97}" presName="parentTextBox" presStyleLbl="node1" presStyleIdx="0" presStyleCnt="3"/>
      <dgm:spPr/>
    </dgm:pt>
    <dgm:pt modelId="{6D0D257E-ED3D-1D4A-BBE6-FA1629518418}" type="pres">
      <dgm:prSet presAssocID="{E622BD11-B179-C747-BB4A-31C824C97AB8}" presName="sp" presStyleCnt="0"/>
      <dgm:spPr/>
    </dgm:pt>
    <dgm:pt modelId="{001CD439-F604-FE47-A7EB-104E451FA3D8}" type="pres">
      <dgm:prSet presAssocID="{2E3266D0-D8F0-5041-8950-C87A3B91D3C7}" presName="arrowAndChildren" presStyleCnt="0"/>
      <dgm:spPr/>
    </dgm:pt>
    <dgm:pt modelId="{F01C3FBF-AA67-8243-A7FF-96A70681828D}" type="pres">
      <dgm:prSet presAssocID="{2E3266D0-D8F0-5041-8950-C87A3B91D3C7}" presName="parentTextArrow" presStyleLbl="node1" presStyleIdx="1" presStyleCnt="3"/>
      <dgm:spPr/>
    </dgm:pt>
    <dgm:pt modelId="{14DEE63E-3596-F141-82DD-4A749B53A2E7}" type="pres">
      <dgm:prSet presAssocID="{3903CB64-2920-4C44-82DC-E33E3A5937A2}" presName="sp" presStyleCnt="0"/>
      <dgm:spPr/>
    </dgm:pt>
    <dgm:pt modelId="{7E5D5129-CDBB-A14B-ABD7-2C74A00172C8}" type="pres">
      <dgm:prSet presAssocID="{70B5FCE5-96D6-9E42-AA97-FA2CEE33DE4C}" presName="arrowAndChildren" presStyleCnt="0"/>
      <dgm:spPr/>
    </dgm:pt>
    <dgm:pt modelId="{C7DF04C9-6AAD-E741-B8A2-6742E6812E5D}" type="pres">
      <dgm:prSet presAssocID="{70B5FCE5-96D6-9E42-AA97-FA2CEE33DE4C}" presName="parentTextArrow" presStyleLbl="node1" presStyleIdx="2" presStyleCnt="3"/>
      <dgm:spPr/>
    </dgm:pt>
  </dgm:ptLst>
  <dgm:cxnLst>
    <dgm:cxn modelId="{C039C513-DC30-F540-878A-5AC84B804CDF}" type="presOf" srcId="{2E3266D0-D8F0-5041-8950-C87A3B91D3C7}" destId="{F01C3FBF-AA67-8243-A7FF-96A70681828D}" srcOrd="0" destOrd="0" presId="urn:microsoft.com/office/officeart/2005/8/layout/process4"/>
    <dgm:cxn modelId="{F960702D-C7A1-864A-B1E4-1A006BBB58E4}" srcId="{66DFE475-C788-6D4C-AFC0-B655E5EDA214}" destId="{70B5FCE5-96D6-9E42-AA97-FA2CEE33DE4C}" srcOrd="0" destOrd="0" parTransId="{6970FF0F-CB44-B545-8E00-D2DB16DFEFF9}" sibTransId="{3903CB64-2920-4C44-82DC-E33E3A5937A2}"/>
    <dgm:cxn modelId="{58B1A630-1097-0A49-827E-C8A58129692D}" type="presOf" srcId="{70B5FCE5-96D6-9E42-AA97-FA2CEE33DE4C}" destId="{C7DF04C9-6AAD-E741-B8A2-6742E6812E5D}" srcOrd="0" destOrd="0" presId="urn:microsoft.com/office/officeart/2005/8/layout/process4"/>
    <dgm:cxn modelId="{3D422440-92DE-654A-9268-3D78806E26D6}" type="presOf" srcId="{66DFE475-C788-6D4C-AFC0-B655E5EDA214}" destId="{70921AC1-5EF5-B546-9657-7F5120FC7F13}" srcOrd="0" destOrd="0" presId="urn:microsoft.com/office/officeart/2005/8/layout/process4"/>
    <dgm:cxn modelId="{C1B4245C-673B-284D-9E98-384FB6848AE2}" srcId="{66DFE475-C788-6D4C-AFC0-B655E5EDA214}" destId="{609DB351-3E34-394E-88B6-E99FBFB96A97}" srcOrd="2" destOrd="0" parTransId="{835C8E5A-E971-F345-9F1F-3F3D6123EF19}" sibTransId="{427A8E57-73D8-A04C-ADEF-1389066904B3}"/>
    <dgm:cxn modelId="{B504F17C-3BA2-5747-B2F3-B9E98C3C0E53}" type="presOf" srcId="{609DB351-3E34-394E-88B6-E99FBFB96A97}" destId="{45874D59-4A4E-7C48-9C63-132D1BFF979A}" srcOrd="0" destOrd="0" presId="urn:microsoft.com/office/officeart/2005/8/layout/process4"/>
    <dgm:cxn modelId="{3CF8A094-23B4-D149-82CC-512FE3084AEF}" srcId="{66DFE475-C788-6D4C-AFC0-B655E5EDA214}" destId="{2E3266D0-D8F0-5041-8950-C87A3B91D3C7}" srcOrd="1" destOrd="0" parTransId="{B3D186D4-EFF8-7A4C-82DD-6B63DACBCAD1}" sibTransId="{E622BD11-B179-C747-BB4A-31C824C97AB8}"/>
    <dgm:cxn modelId="{3BFFDABE-3A9B-C948-BABC-85C0F08ECE24}" type="presParOf" srcId="{70921AC1-5EF5-B546-9657-7F5120FC7F13}" destId="{D7F5E7F2-FDC2-644E-98E7-DC4310C1B08E}" srcOrd="0" destOrd="0" presId="urn:microsoft.com/office/officeart/2005/8/layout/process4"/>
    <dgm:cxn modelId="{E02CCD16-A692-7A49-86B0-EBDF377CEBAD}" type="presParOf" srcId="{D7F5E7F2-FDC2-644E-98E7-DC4310C1B08E}" destId="{45874D59-4A4E-7C48-9C63-132D1BFF979A}" srcOrd="0" destOrd="0" presId="urn:microsoft.com/office/officeart/2005/8/layout/process4"/>
    <dgm:cxn modelId="{4DCBAB77-C094-E845-B29E-536D5F214C29}" type="presParOf" srcId="{70921AC1-5EF5-B546-9657-7F5120FC7F13}" destId="{6D0D257E-ED3D-1D4A-BBE6-FA1629518418}" srcOrd="1" destOrd="0" presId="urn:microsoft.com/office/officeart/2005/8/layout/process4"/>
    <dgm:cxn modelId="{2A733C01-2861-CD44-8678-54C80B1DA368}" type="presParOf" srcId="{70921AC1-5EF5-B546-9657-7F5120FC7F13}" destId="{001CD439-F604-FE47-A7EB-104E451FA3D8}" srcOrd="2" destOrd="0" presId="urn:microsoft.com/office/officeart/2005/8/layout/process4"/>
    <dgm:cxn modelId="{7E525609-6BB8-7640-B27C-8467C5DF5884}" type="presParOf" srcId="{001CD439-F604-FE47-A7EB-104E451FA3D8}" destId="{F01C3FBF-AA67-8243-A7FF-96A70681828D}" srcOrd="0" destOrd="0" presId="urn:microsoft.com/office/officeart/2005/8/layout/process4"/>
    <dgm:cxn modelId="{122388F2-9933-5441-AA06-D1EC975751A7}" type="presParOf" srcId="{70921AC1-5EF5-B546-9657-7F5120FC7F13}" destId="{14DEE63E-3596-F141-82DD-4A749B53A2E7}" srcOrd="3" destOrd="0" presId="urn:microsoft.com/office/officeart/2005/8/layout/process4"/>
    <dgm:cxn modelId="{F0351D3F-6195-C247-BD49-7078D4DAF819}" type="presParOf" srcId="{70921AC1-5EF5-B546-9657-7F5120FC7F13}" destId="{7E5D5129-CDBB-A14B-ABD7-2C74A00172C8}" srcOrd="4" destOrd="0" presId="urn:microsoft.com/office/officeart/2005/8/layout/process4"/>
    <dgm:cxn modelId="{14DF40E4-2EDF-3745-ADB9-A13801B9A88D}" type="presParOf" srcId="{7E5D5129-CDBB-A14B-ABD7-2C74A00172C8}" destId="{C7DF04C9-6AAD-E741-B8A2-6742E6812E5D}"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D500A8B-CC2E-4BEC-B98B-9C31A523E50B}"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8B186082-DE78-4505-B2FF-12A5BD275A12}">
      <dgm:prSet/>
      <dgm:spPr>
        <a:solidFill>
          <a:srgbClr val="0070C0"/>
        </a:solidFill>
      </dgm:spPr>
      <dgm:t>
        <a:bodyPr/>
        <a:lstStyle/>
        <a:p>
          <a:r>
            <a:rPr lang="pl-PL" b="0" u="none" dirty="0"/>
            <a:t>Wynalazk</a:t>
          </a:r>
          <a:r>
            <a:rPr lang="pl-PL" b="1" u="none" dirty="0"/>
            <a:t>i</a:t>
          </a:r>
          <a:r>
            <a:rPr lang="pl-PL" dirty="0"/>
            <a:t> – chronione są patentami – art. 24 </a:t>
          </a:r>
          <a:r>
            <a:rPr lang="pl-PL" dirty="0" err="1"/>
            <a:t>p.w.p</a:t>
          </a:r>
          <a:r>
            <a:rPr lang="pl-PL" dirty="0"/>
            <a:t>. a niekiedy również innymi prawami ochronnymi – art. 75</a:t>
          </a:r>
          <a:r>
            <a:rPr lang="pl-PL" baseline="30000" dirty="0"/>
            <a:t>1</a:t>
          </a:r>
          <a:r>
            <a:rPr lang="pl-PL" dirty="0"/>
            <a:t> </a:t>
          </a:r>
          <a:r>
            <a:rPr lang="pl-PL" dirty="0" err="1"/>
            <a:t>p.w.p</a:t>
          </a:r>
          <a:r>
            <a:rPr lang="pl-PL" dirty="0"/>
            <a:t>. (np. dodatkowe świadectwa ochronne dla produktów leczniczych, środków ochrony roślin) </a:t>
          </a:r>
          <a:endParaRPr lang="en-US" dirty="0"/>
        </a:p>
      </dgm:t>
    </dgm:pt>
    <dgm:pt modelId="{B52E6A20-F6F6-4C16-B0D8-B3BB4B08D9D3}" type="parTrans" cxnId="{6F97F973-36B9-4E6F-974F-D1D459004149}">
      <dgm:prSet/>
      <dgm:spPr/>
      <dgm:t>
        <a:bodyPr/>
        <a:lstStyle/>
        <a:p>
          <a:endParaRPr lang="en-US"/>
        </a:p>
      </dgm:t>
    </dgm:pt>
    <dgm:pt modelId="{55D039BF-94EC-420D-B52E-81EB51576A33}" type="sibTrans" cxnId="{6F97F973-36B9-4E6F-974F-D1D459004149}">
      <dgm:prSet/>
      <dgm:spPr/>
      <dgm:t>
        <a:bodyPr/>
        <a:lstStyle/>
        <a:p>
          <a:endParaRPr lang="en-US"/>
        </a:p>
      </dgm:t>
    </dgm:pt>
    <dgm:pt modelId="{0E3292CA-6C52-4D10-8A58-BC08D68004E8}">
      <dgm:prSet/>
      <dgm:spPr>
        <a:solidFill>
          <a:srgbClr val="0070C0"/>
        </a:solidFill>
      </dgm:spPr>
      <dgm:t>
        <a:bodyPr/>
        <a:lstStyle/>
        <a:p>
          <a:r>
            <a:rPr lang="pl-PL" dirty="0"/>
            <a:t>Wzory użytkowe – chronione prawami  ochronnymi na wzory użytkowe - 94 i n. </a:t>
          </a:r>
          <a:r>
            <a:rPr lang="pl-PL" dirty="0" err="1"/>
            <a:t>p.w.p</a:t>
          </a:r>
          <a:endParaRPr lang="en-US" dirty="0"/>
        </a:p>
      </dgm:t>
    </dgm:pt>
    <dgm:pt modelId="{56AB98BD-BFD6-4098-A7EB-F547B3E1E580}" type="parTrans" cxnId="{157F77C0-5A2D-45D4-B261-86EA1FE49C77}">
      <dgm:prSet/>
      <dgm:spPr/>
      <dgm:t>
        <a:bodyPr/>
        <a:lstStyle/>
        <a:p>
          <a:endParaRPr lang="en-US"/>
        </a:p>
      </dgm:t>
    </dgm:pt>
    <dgm:pt modelId="{BFE005F2-2270-4B5C-BB20-3312A5E53BE7}" type="sibTrans" cxnId="{157F77C0-5A2D-45D4-B261-86EA1FE49C77}">
      <dgm:prSet/>
      <dgm:spPr/>
      <dgm:t>
        <a:bodyPr/>
        <a:lstStyle/>
        <a:p>
          <a:endParaRPr lang="en-US"/>
        </a:p>
      </dgm:t>
    </dgm:pt>
    <dgm:pt modelId="{D64E298E-1051-4849-A145-BB098A0A004A}">
      <dgm:prSet/>
      <dgm:spPr>
        <a:solidFill>
          <a:srgbClr val="0070C0"/>
        </a:solidFill>
      </dgm:spPr>
      <dgm:t>
        <a:bodyPr/>
        <a:lstStyle/>
        <a:p>
          <a:r>
            <a:rPr lang="pl-PL" b="1" dirty="0"/>
            <a:t>Wzory przemysłowe </a:t>
          </a:r>
          <a:r>
            <a:rPr lang="pl-PL" dirty="0"/>
            <a:t>– chronione prawami z rejestracji wzorów przemysłowych – art. 102 i n. </a:t>
          </a:r>
          <a:r>
            <a:rPr lang="pl-PL" dirty="0" err="1"/>
            <a:t>p.w.p</a:t>
          </a:r>
          <a:r>
            <a:rPr lang="pl-PL" dirty="0"/>
            <a:t>.</a:t>
          </a:r>
          <a:endParaRPr lang="en-US" dirty="0"/>
        </a:p>
      </dgm:t>
    </dgm:pt>
    <dgm:pt modelId="{20D6FEC7-1235-426E-8A99-1F438A1124EB}" type="parTrans" cxnId="{BC28BFCB-F874-4AFA-88E7-86C3B8A97580}">
      <dgm:prSet/>
      <dgm:spPr/>
      <dgm:t>
        <a:bodyPr/>
        <a:lstStyle/>
        <a:p>
          <a:endParaRPr lang="en-US"/>
        </a:p>
      </dgm:t>
    </dgm:pt>
    <dgm:pt modelId="{19B2E20D-96AC-40B9-83EA-A0C5D70E723F}" type="sibTrans" cxnId="{BC28BFCB-F874-4AFA-88E7-86C3B8A97580}">
      <dgm:prSet/>
      <dgm:spPr/>
      <dgm:t>
        <a:bodyPr/>
        <a:lstStyle/>
        <a:p>
          <a:endParaRPr lang="en-US"/>
        </a:p>
      </dgm:t>
    </dgm:pt>
    <dgm:pt modelId="{26E3F96C-FB05-4875-B086-B8BA116567C3}">
      <dgm:prSet/>
      <dgm:spPr>
        <a:solidFill>
          <a:srgbClr val="00B050"/>
        </a:solidFill>
      </dgm:spPr>
      <dgm:t>
        <a:bodyPr/>
        <a:lstStyle/>
        <a:p>
          <a:r>
            <a:rPr lang="pl-PL"/>
            <a:t>Znaki towarowe – chronione prawami ochronnymi na znaki towarowe – art. 120 i n. p.w.p.</a:t>
          </a:r>
          <a:endParaRPr lang="en-US"/>
        </a:p>
      </dgm:t>
    </dgm:pt>
    <dgm:pt modelId="{D31F7960-09AC-42AA-97A8-F800482A9789}" type="parTrans" cxnId="{7F9093CF-01DB-4EA8-B609-D91204636403}">
      <dgm:prSet/>
      <dgm:spPr/>
      <dgm:t>
        <a:bodyPr/>
        <a:lstStyle/>
        <a:p>
          <a:endParaRPr lang="en-US"/>
        </a:p>
      </dgm:t>
    </dgm:pt>
    <dgm:pt modelId="{31BFC8D2-7CD3-41DE-8233-41EFF7C50269}" type="sibTrans" cxnId="{7F9093CF-01DB-4EA8-B609-D91204636403}">
      <dgm:prSet/>
      <dgm:spPr/>
      <dgm:t>
        <a:bodyPr/>
        <a:lstStyle/>
        <a:p>
          <a:endParaRPr lang="en-US"/>
        </a:p>
      </dgm:t>
    </dgm:pt>
    <dgm:pt modelId="{C0ACA87B-C4EC-47C9-987B-BFDEA4964428}">
      <dgm:prSet/>
      <dgm:spPr>
        <a:solidFill>
          <a:srgbClr val="00B050"/>
        </a:solidFill>
      </dgm:spPr>
      <dgm:t>
        <a:bodyPr/>
        <a:lstStyle/>
        <a:p>
          <a:r>
            <a:rPr lang="pl-PL" dirty="0"/>
            <a:t>Oznaczenia geograficzne – chronione prawami z rejestracji oznaczeń geograficznych art. 174 i n </a:t>
          </a:r>
          <a:r>
            <a:rPr lang="pl-PL" dirty="0" err="1"/>
            <a:t>p.w.p</a:t>
          </a:r>
          <a:r>
            <a:rPr lang="pl-PL" dirty="0"/>
            <a:t>.</a:t>
          </a:r>
          <a:endParaRPr lang="en-US" dirty="0"/>
        </a:p>
      </dgm:t>
    </dgm:pt>
    <dgm:pt modelId="{ED394A25-B48E-4F85-89B3-2CD3EB0568DA}" type="parTrans" cxnId="{6DE7B091-EEE6-489C-8CF2-FA2CC5E3FEE3}">
      <dgm:prSet/>
      <dgm:spPr/>
      <dgm:t>
        <a:bodyPr/>
        <a:lstStyle/>
        <a:p>
          <a:endParaRPr lang="en-US"/>
        </a:p>
      </dgm:t>
    </dgm:pt>
    <dgm:pt modelId="{BA5986F4-8F53-4C50-8101-1DE63B9044B8}" type="sibTrans" cxnId="{6DE7B091-EEE6-489C-8CF2-FA2CC5E3FEE3}">
      <dgm:prSet/>
      <dgm:spPr/>
      <dgm:t>
        <a:bodyPr/>
        <a:lstStyle/>
        <a:p>
          <a:endParaRPr lang="en-US"/>
        </a:p>
      </dgm:t>
    </dgm:pt>
    <dgm:pt modelId="{E2797145-633D-4CE5-9134-3D7E4422D5DF}">
      <dgm:prSet/>
      <dgm:spPr>
        <a:solidFill>
          <a:srgbClr val="0070C0"/>
        </a:solidFill>
      </dgm:spPr>
      <dgm:t>
        <a:bodyPr/>
        <a:lstStyle/>
        <a:p>
          <a:r>
            <a:rPr lang="pl-PL" dirty="0"/>
            <a:t>Topografie układów scalonych – chronione prawami z topografii układów scalonych – 196 i n. </a:t>
          </a:r>
          <a:r>
            <a:rPr lang="pl-PL" dirty="0" err="1"/>
            <a:t>p.w.p</a:t>
          </a:r>
          <a:r>
            <a:rPr lang="pl-PL" dirty="0"/>
            <a:t>.</a:t>
          </a:r>
          <a:endParaRPr lang="en-US" dirty="0"/>
        </a:p>
      </dgm:t>
    </dgm:pt>
    <dgm:pt modelId="{D443C8DC-5066-4735-A7F7-02DC32527506}" type="parTrans" cxnId="{85262C4B-714A-4695-993E-3745CFFD7AB5}">
      <dgm:prSet/>
      <dgm:spPr/>
      <dgm:t>
        <a:bodyPr/>
        <a:lstStyle/>
        <a:p>
          <a:endParaRPr lang="en-US"/>
        </a:p>
      </dgm:t>
    </dgm:pt>
    <dgm:pt modelId="{D8923A1C-A9CB-4E2B-902D-D1A4E9BE439C}" type="sibTrans" cxnId="{85262C4B-714A-4695-993E-3745CFFD7AB5}">
      <dgm:prSet/>
      <dgm:spPr/>
      <dgm:t>
        <a:bodyPr/>
        <a:lstStyle/>
        <a:p>
          <a:endParaRPr lang="en-US"/>
        </a:p>
      </dgm:t>
    </dgm:pt>
    <dgm:pt modelId="{ED9275FC-EB29-3C4D-BCE4-E42555C05D9A}">
      <dgm:prSet/>
      <dgm:spPr>
        <a:solidFill>
          <a:srgbClr val="0070C0"/>
        </a:solidFill>
      </dgm:spPr>
      <dgm:t>
        <a:bodyPr/>
        <a:lstStyle/>
        <a:p>
          <a:r>
            <a:rPr lang="pl-PL" dirty="0"/>
            <a:t>Projekty racjonalizatorskie  (art. 7 ust. 2 </a:t>
          </a:r>
          <a:r>
            <a:rPr lang="pl-PL" dirty="0" err="1"/>
            <a:t>p.w.p</a:t>
          </a:r>
          <a:r>
            <a:rPr lang="pl-PL" dirty="0"/>
            <a:t>.)</a:t>
          </a:r>
        </a:p>
      </dgm:t>
    </dgm:pt>
    <dgm:pt modelId="{F7C51ADF-05F4-DA4A-900A-023C199C3D74}" type="parTrans" cxnId="{588473B0-765A-1143-B30E-C8C3BD312F90}">
      <dgm:prSet/>
      <dgm:spPr/>
      <dgm:t>
        <a:bodyPr/>
        <a:lstStyle/>
        <a:p>
          <a:endParaRPr lang="pl-PL"/>
        </a:p>
      </dgm:t>
    </dgm:pt>
    <dgm:pt modelId="{88E0B028-C2BA-EB4B-8283-FCDF33143FF5}" type="sibTrans" cxnId="{588473B0-765A-1143-B30E-C8C3BD312F90}">
      <dgm:prSet/>
      <dgm:spPr/>
      <dgm:t>
        <a:bodyPr/>
        <a:lstStyle/>
        <a:p>
          <a:endParaRPr lang="pl-PL"/>
        </a:p>
      </dgm:t>
    </dgm:pt>
    <dgm:pt modelId="{ACF4ECDC-35D6-3B46-83C4-B8E95D95867F}" type="pres">
      <dgm:prSet presAssocID="{3D500A8B-CC2E-4BEC-B98B-9C31A523E50B}" presName="diagram" presStyleCnt="0">
        <dgm:presLayoutVars>
          <dgm:dir/>
          <dgm:resizeHandles val="exact"/>
        </dgm:presLayoutVars>
      </dgm:prSet>
      <dgm:spPr/>
    </dgm:pt>
    <dgm:pt modelId="{720D2A3C-85A0-4042-AF67-2B6A59387AA4}" type="pres">
      <dgm:prSet presAssocID="{8B186082-DE78-4505-B2FF-12A5BD275A12}" presName="node" presStyleLbl="node1" presStyleIdx="0" presStyleCnt="7">
        <dgm:presLayoutVars>
          <dgm:bulletEnabled val="1"/>
        </dgm:presLayoutVars>
      </dgm:prSet>
      <dgm:spPr/>
    </dgm:pt>
    <dgm:pt modelId="{BE6EA276-A9EB-C34C-84D8-37B193510FEA}" type="pres">
      <dgm:prSet presAssocID="{55D039BF-94EC-420D-B52E-81EB51576A33}" presName="sibTrans" presStyleCnt="0"/>
      <dgm:spPr/>
    </dgm:pt>
    <dgm:pt modelId="{02964F11-083C-B445-B58C-C0C226234D98}" type="pres">
      <dgm:prSet presAssocID="{0E3292CA-6C52-4D10-8A58-BC08D68004E8}" presName="node" presStyleLbl="node1" presStyleIdx="1" presStyleCnt="7">
        <dgm:presLayoutVars>
          <dgm:bulletEnabled val="1"/>
        </dgm:presLayoutVars>
      </dgm:prSet>
      <dgm:spPr/>
    </dgm:pt>
    <dgm:pt modelId="{1902F52E-E71D-4247-A5C2-FF45BC64DCE1}" type="pres">
      <dgm:prSet presAssocID="{BFE005F2-2270-4B5C-BB20-3312A5E53BE7}" presName="sibTrans" presStyleCnt="0"/>
      <dgm:spPr/>
    </dgm:pt>
    <dgm:pt modelId="{E1193E00-C02C-AE46-AB55-C99A247689C6}" type="pres">
      <dgm:prSet presAssocID="{D64E298E-1051-4849-A145-BB098A0A004A}" presName="node" presStyleLbl="node1" presStyleIdx="2" presStyleCnt="7">
        <dgm:presLayoutVars>
          <dgm:bulletEnabled val="1"/>
        </dgm:presLayoutVars>
      </dgm:prSet>
      <dgm:spPr/>
    </dgm:pt>
    <dgm:pt modelId="{935A2415-CF8D-D84C-9258-5D6DB01D8125}" type="pres">
      <dgm:prSet presAssocID="{19B2E20D-96AC-40B9-83EA-A0C5D70E723F}" presName="sibTrans" presStyleCnt="0"/>
      <dgm:spPr/>
    </dgm:pt>
    <dgm:pt modelId="{A0CCF702-8B2E-F14B-8896-07F1C1C39389}" type="pres">
      <dgm:prSet presAssocID="{26E3F96C-FB05-4875-B086-B8BA116567C3}" presName="node" presStyleLbl="node1" presStyleIdx="3" presStyleCnt="7">
        <dgm:presLayoutVars>
          <dgm:bulletEnabled val="1"/>
        </dgm:presLayoutVars>
      </dgm:prSet>
      <dgm:spPr/>
    </dgm:pt>
    <dgm:pt modelId="{3208458D-BA71-CD42-A92F-09591DBCB1C5}" type="pres">
      <dgm:prSet presAssocID="{31BFC8D2-7CD3-41DE-8233-41EFF7C50269}" presName="sibTrans" presStyleCnt="0"/>
      <dgm:spPr/>
    </dgm:pt>
    <dgm:pt modelId="{B12AC4EC-ED37-CD40-A9DC-0F0AD38FEC6A}" type="pres">
      <dgm:prSet presAssocID="{C0ACA87B-C4EC-47C9-987B-BFDEA4964428}" presName="node" presStyleLbl="node1" presStyleIdx="4" presStyleCnt="7">
        <dgm:presLayoutVars>
          <dgm:bulletEnabled val="1"/>
        </dgm:presLayoutVars>
      </dgm:prSet>
      <dgm:spPr/>
    </dgm:pt>
    <dgm:pt modelId="{1A58EF4F-B426-3043-9A73-7EB0F1E3BAB9}" type="pres">
      <dgm:prSet presAssocID="{BA5986F4-8F53-4C50-8101-1DE63B9044B8}" presName="sibTrans" presStyleCnt="0"/>
      <dgm:spPr/>
    </dgm:pt>
    <dgm:pt modelId="{56200D56-6FB4-8348-A622-C75875E8C207}" type="pres">
      <dgm:prSet presAssocID="{ED9275FC-EB29-3C4D-BCE4-E42555C05D9A}" presName="node" presStyleLbl="node1" presStyleIdx="5" presStyleCnt="7">
        <dgm:presLayoutVars>
          <dgm:bulletEnabled val="1"/>
        </dgm:presLayoutVars>
      </dgm:prSet>
      <dgm:spPr/>
    </dgm:pt>
    <dgm:pt modelId="{530B5A28-1EF1-D748-ADDD-A6807F036C6C}" type="pres">
      <dgm:prSet presAssocID="{88E0B028-C2BA-EB4B-8283-FCDF33143FF5}" presName="sibTrans" presStyleCnt="0"/>
      <dgm:spPr/>
    </dgm:pt>
    <dgm:pt modelId="{80FFD188-F2CB-CB4C-90EB-7F5F24B2554F}" type="pres">
      <dgm:prSet presAssocID="{E2797145-633D-4CE5-9134-3D7E4422D5DF}" presName="node" presStyleLbl="node1" presStyleIdx="6" presStyleCnt="7">
        <dgm:presLayoutVars>
          <dgm:bulletEnabled val="1"/>
        </dgm:presLayoutVars>
      </dgm:prSet>
      <dgm:spPr/>
    </dgm:pt>
  </dgm:ptLst>
  <dgm:cxnLst>
    <dgm:cxn modelId="{7AD44A12-52D5-944F-AD7A-299AF8504BBB}" type="presOf" srcId="{ED9275FC-EB29-3C4D-BCE4-E42555C05D9A}" destId="{56200D56-6FB4-8348-A622-C75875E8C207}" srcOrd="0" destOrd="0" presId="urn:microsoft.com/office/officeart/2005/8/layout/default"/>
    <dgm:cxn modelId="{21C0261C-CB95-0B44-BCE1-479D9D5EF216}" type="presOf" srcId="{3D500A8B-CC2E-4BEC-B98B-9C31A523E50B}" destId="{ACF4ECDC-35D6-3B46-83C4-B8E95D95867F}" srcOrd="0" destOrd="0" presId="urn:microsoft.com/office/officeart/2005/8/layout/default"/>
    <dgm:cxn modelId="{99834622-376E-C44B-A22C-6E79534167D5}" type="presOf" srcId="{D64E298E-1051-4849-A145-BB098A0A004A}" destId="{E1193E00-C02C-AE46-AB55-C99A247689C6}" srcOrd="0" destOrd="0" presId="urn:microsoft.com/office/officeart/2005/8/layout/default"/>
    <dgm:cxn modelId="{2B2BCE45-6F95-DB4C-A338-34A904712CA2}" type="presOf" srcId="{26E3F96C-FB05-4875-B086-B8BA116567C3}" destId="{A0CCF702-8B2E-F14B-8896-07F1C1C39389}" srcOrd="0" destOrd="0" presId="urn:microsoft.com/office/officeart/2005/8/layout/default"/>
    <dgm:cxn modelId="{85262C4B-714A-4695-993E-3745CFFD7AB5}" srcId="{3D500A8B-CC2E-4BEC-B98B-9C31A523E50B}" destId="{E2797145-633D-4CE5-9134-3D7E4422D5DF}" srcOrd="6" destOrd="0" parTransId="{D443C8DC-5066-4735-A7F7-02DC32527506}" sibTransId="{D8923A1C-A9CB-4E2B-902D-D1A4E9BE439C}"/>
    <dgm:cxn modelId="{6F97F973-36B9-4E6F-974F-D1D459004149}" srcId="{3D500A8B-CC2E-4BEC-B98B-9C31A523E50B}" destId="{8B186082-DE78-4505-B2FF-12A5BD275A12}" srcOrd="0" destOrd="0" parTransId="{B52E6A20-F6F6-4C16-B0D8-B3BB4B08D9D3}" sibTransId="{55D039BF-94EC-420D-B52E-81EB51576A33}"/>
    <dgm:cxn modelId="{6DE7B091-EEE6-489C-8CF2-FA2CC5E3FEE3}" srcId="{3D500A8B-CC2E-4BEC-B98B-9C31A523E50B}" destId="{C0ACA87B-C4EC-47C9-987B-BFDEA4964428}" srcOrd="4" destOrd="0" parTransId="{ED394A25-B48E-4F85-89B3-2CD3EB0568DA}" sibTransId="{BA5986F4-8F53-4C50-8101-1DE63B9044B8}"/>
    <dgm:cxn modelId="{3A32FB96-A6D3-844B-A6A2-E664C1F84D72}" type="presOf" srcId="{8B186082-DE78-4505-B2FF-12A5BD275A12}" destId="{720D2A3C-85A0-4042-AF67-2B6A59387AA4}" srcOrd="0" destOrd="0" presId="urn:microsoft.com/office/officeart/2005/8/layout/default"/>
    <dgm:cxn modelId="{3151D69C-41CB-2547-8F37-C88B702E650E}" type="presOf" srcId="{E2797145-633D-4CE5-9134-3D7E4422D5DF}" destId="{80FFD188-F2CB-CB4C-90EB-7F5F24B2554F}" srcOrd="0" destOrd="0" presId="urn:microsoft.com/office/officeart/2005/8/layout/default"/>
    <dgm:cxn modelId="{588473B0-765A-1143-B30E-C8C3BD312F90}" srcId="{3D500A8B-CC2E-4BEC-B98B-9C31A523E50B}" destId="{ED9275FC-EB29-3C4D-BCE4-E42555C05D9A}" srcOrd="5" destOrd="0" parTransId="{F7C51ADF-05F4-DA4A-900A-023C199C3D74}" sibTransId="{88E0B028-C2BA-EB4B-8283-FCDF33143FF5}"/>
    <dgm:cxn modelId="{B34750B3-5A7A-7B40-B944-51C442BDA58A}" type="presOf" srcId="{C0ACA87B-C4EC-47C9-987B-BFDEA4964428}" destId="{B12AC4EC-ED37-CD40-A9DC-0F0AD38FEC6A}" srcOrd="0" destOrd="0" presId="urn:microsoft.com/office/officeart/2005/8/layout/default"/>
    <dgm:cxn modelId="{157F77C0-5A2D-45D4-B261-86EA1FE49C77}" srcId="{3D500A8B-CC2E-4BEC-B98B-9C31A523E50B}" destId="{0E3292CA-6C52-4D10-8A58-BC08D68004E8}" srcOrd="1" destOrd="0" parTransId="{56AB98BD-BFD6-4098-A7EB-F547B3E1E580}" sibTransId="{BFE005F2-2270-4B5C-BB20-3312A5E53BE7}"/>
    <dgm:cxn modelId="{BC28BFCB-F874-4AFA-88E7-86C3B8A97580}" srcId="{3D500A8B-CC2E-4BEC-B98B-9C31A523E50B}" destId="{D64E298E-1051-4849-A145-BB098A0A004A}" srcOrd="2" destOrd="0" parTransId="{20D6FEC7-1235-426E-8A99-1F438A1124EB}" sibTransId="{19B2E20D-96AC-40B9-83EA-A0C5D70E723F}"/>
    <dgm:cxn modelId="{7F9093CF-01DB-4EA8-B609-D91204636403}" srcId="{3D500A8B-CC2E-4BEC-B98B-9C31A523E50B}" destId="{26E3F96C-FB05-4875-B086-B8BA116567C3}" srcOrd="3" destOrd="0" parTransId="{D31F7960-09AC-42AA-97A8-F800482A9789}" sibTransId="{31BFC8D2-7CD3-41DE-8233-41EFF7C50269}"/>
    <dgm:cxn modelId="{B6D411F6-F1E2-CA41-8424-BF882D65F0CB}" type="presOf" srcId="{0E3292CA-6C52-4D10-8A58-BC08D68004E8}" destId="{02964F11-083C-B445-B58C-C0C226234D98}" srcOrd="0" destOrd="0" presId="urn:microsoft.com/office/officeart/2005/8/layout/default"/>
    <dgm:cxn modelId="{21C9C2A1-9BDC-5C46-992A-73EA7FCC5D1E}" type="presParOf" srcId="{ACF4ECDC-35D6-3B46-83C4-B8E95D95867F}" destId="{720D2A3C-85A0-4042-AF67-2B6A59387AA4}" srcOrd="0" destOrd="0" presId="urn:microsoft.com/office/officeart/2005/8/layout/default"/>
    <dgm:cxn modelId="{AB1334FD-2A7A-114F-BDFC-B66FF57F62B8}" type="presParOf" srcId="{ACF4ECDC-35D6-3B46-83C4-B8E95D95867F}" destId="{BE6EA276-A9EB-C34C-84D8-37B193510FEA}" srcOrd="1" destOrd="0" presId="urn:microsoft.com/office/officeart/2005/8/layout/default"/>
    <dgm:cxn modelId="{02DBD4B7-C246-FB4C-ADF7-D3E0B458B156}" type="presParOf" srcId="{ACF4ECDC-35D6-3B46-83C4-B8E95D95867F}" destId="{02964F11-083C-B445-B58C-C0C226234D98}" srcOrd="2" destOrd="0" presId="urn:microsoft.com/office/officeart/2005/8/layout/default"/>
    <dgm:cxn modelId="{EC272BDD-9E51-104F-9FBC-07BC3A4C6C85}" type="presParOf" srcId="{ACF4ECDC-35D6-3B46-83C4-B8E95D95867F}" destId="{1902F52E-E71D-4247-A5C2-FF45BC64DCE1}" srcOrd="3" destOrd="0" presId="urn:microsoft.com/office/officeart/2005/8/layout/default"/>
    <dgm:cxn modelId="{DE4D916D-A92A-AF47-885B-9D0EB58DCCAA}" type="presParOf" srcId="{ACF4ECDC-35D6-3B46-83C4-B8E95D95867F}" destId="{E1193E00-C02C-AE46-AB55-C99A247689C6}" srcOrd="4" destOrd="0" presId="urn:microsoft.com/office/officeart/2005/8/layout/default"/>
    <dgm:cxn modelId="{3A7C5924-125F-2E4F-879C-9EE2734B3662}" type="presParOf" srcId="{ACF4ECDC-35D6-3B46-83C4-B8E95D95867F}" destId="{935A2415-CF8D-D84C-9258-5D6DB01D8125}" srcOrd="5" destOrd="0" presId="urn:microsoft.com/office/officeart/2005/8/layout/default"/>
    <dgm:cxn modelId="{BC563ED1-11B0-104E-BAD5-4895D36B5080}" type="presParOf" srcId="{ACF4ECDC-35D6-3B46-83C4-B8E95D95867F}" destId="{A0CCF702-8B2E-F14B-8896-07F1C1C39389}" srcOrd="6" destOrd="0" presId="urn:microsoft.com/office/officeart/2005/8/layout/default"/>
    <dgm:cxn modelId="{57C98A37-FCD1-4A40-8B9D-4187F149B582}" type="presParOf" srcId="{ACF4ECDC-35D6-3B46-83C4-B8E95D95867F}" destId="{3208458D-BA71-CD42-A92F-09591DBCB1C5}" srcOrd="7" destOrd="0" presId="urn:microsoft.com/office/officeart/2005/8/layout/default"/>
    <dgm:cxn modelId="{9F380CFD-C221-A142-AF98-6249F7A09E0F}" type="presParOf" srcId="{ACF4ECDC-35D6-3B46-83C4-B8E95D95867F}" destId="{B12AC4EC-ED37-CD40-A9DC-0F0AD38FEC6A}" srcOrd="8" destOrd="0" presId="urn:microsoft.com/office/officeart/2005/8/layout/default"/>
    <dgm:cxn modelId="{22275894-3FCD-C343-8E26-F482276CC7C9}" type="presParOf" srcId="{ACF4ECDC-35D6-3B46-83C4-B8E95D95867F}" destId="{1A58EF4F-B426-3043-9A73-7EB0F1E3BAB9}" srcOrd="9" destOrd="0" presId="urn:microsoft.com/office/officeart/2005/8/layout/default"/>
    <dgm:cxn modelId="{8805948A-7CCF-A84E-8D5F-845E440B04B6}" type="presParOf" srcId="{ACF4ECDC-35D6-3B46-83C4-B8E95D95867F}" destId="{56200D56-6FB4-8348-A622-C75875E8C207}" srcOrd="10" destOrd="0" presId="urn:microsoft.com/office/officeart/2005/8/layout/default"/>
    <dgm:cxn modelId="{8517FB44-83FE-3C4B-A855-3EBBBA921075}" type="presParOf" srcId="{ACF4ECDC-35D6-3B46-83C4-B8E95D95867F}" destId="{530B5A28-1EF1-D748-ADDD-A6807F036C6C}" srcOrd="11" destOrd="0" presId="urn:microsoft.com/office/officeart/2005/8/layout/default"/>
    <dgm:cxn modelId="{0AA6626C-AAA2-CD49-9246-859D52E21105}" type="presParOf" srcId="{ACF4ECDC-35D6-3B46-83C4-B8E95D95867F}" destId="{80FFD188-F2CB-CB4C-90EB-7F5F24B2554F}"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FC47CFB-32CF-4EE3-B8E9-482A18F4E188}"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3CBB71A6-570E-40B7-B3DC-32D9E4B4663C}">
      <dgm:prSet/>
      <dgm:spPr/>
      <dgm:t>
        <a:bodyPr/>
        <a:lstStyle/>
        <a:p>
          <a:pPr>
            <a:lnSpc>
              <a:spcPct val="100000"/>
            </a:lnSpc>
          </a:pPr>
          <a:r>
            <a:rPr lang="pl-PL"/>
            <a:t>- postępowanie sformalizowane </a:t>
          </a:r>
          <a:r>
            <a:rPr lang="pl-PL">
              <a:sym typeface="Wingdings" panose="05000000000000000000" pitchFamily="2" charset="2"/>
            </a:rPr>
            <a:t></a:t>
          </a:r>
          <a:r>
            <a:rPr lang="pl-PL"/>
            <a:t> wymaga zgłoszenia</a:t>
          </a:r>
          <a:endParaRPr lang="en-US"/>
        </a:p>
      </dgm:t>
    </dgm:pt>
    <dgm:pt modelId="{609F9F6A-BD48-4DCE-941D-5A08C0485739}" type="parTrans" cxnId="{54F6D66E-90E0-4B0A-B424-3559750585C5}">
      <dgm:prSet/>
      <dgm:spPr/>
      <dgm:t>
        <a:bodyPr/>
        <a:lstStyle/>
        <a:p>
          <a:endParaRPr lang="en-US"/>
        </a:p>
      </dgm:t>
    </dgm:pt>
    <dgm:pt modelId="{3873BF8D-10BF-4FD2-A820-F31D6DEB3428}" type="sibTrans" cxnId="{54F6D66E-90E0-4B0A-B424-3559750585C5}">
      <dgm:prSet/>
      <dgm:spPr/>
      <dgm:t>
        <a:bodyPr/>
        <a:lstStyle/>
        <a:p>
          <a:endParaRPr lang="en-US"/>
        </a:p>
      </dgm:t>
    </dgm:pt>
    <dgm:pt modelId="{FE61E4C7-B591-41AF-9944-041023AB78B1}">
      <dgm:prSet/>
      <dgm:spPr/>
      <dgm:t>
        <a:bodyPr/>
        <a:lstStyle/>
        <a:p>
          <a:pPr>
            <a:lnSpc>
              <a:spcPct val="100000"/>
            </a:lnSpc>
          </a:pPr>
          <a:r>
            <a:rPr lang="pl-PL"/>
            <a:t>- wymogi formalne i opłata</a:t>
          </a:r>
          <a:endParaRPr lang="en-US"/>
        </a:p>
      </dgm:t>
    </dgm:pt>
    <dgm:pt modelId="{BDD171BF-DABA-44F7-911E-8870D6F706E2}" type="parTrans" cxnId="{D249F1BE-D673-40C9-99A8-B7F15D04AD4C}">
      <dgm:prSet/>
      <dgm:spPr/>
      <dgm:t>
        <a:bodyPr/>
        <a:lstStyle/>
        <a:p>
          <a:endParaRPr lang="en-US"/>
        </a:p>
      </dgm:t>
    </dgm:pt>
    <dgm:pt modelId="{ECD36F93-9FB4-4110-9ED2-B38CB4C8884F}" type="sibTrans" cxnId="{D249F1BE-D673-40C9-99A8-B7F15D04AD4C}">
      <dgm:prSet/>
      <dgm:spPr/>
      <dgm:t>
        <a:bodyPr/>
        <a:lstStyle/>
        <a:p>
          <a:endParaRPr lang="en-US"/>
        </a:p>
      </dgm:t>
    </dgm:pt>
    <dgm:pt modelId="{2277FC4E-A640-4046-957A-DAAFA0951F3F}">
      <dgm:prSet/>
      <dgm:spPr/>
      <dgm:t>
        <a:bodyPr/>
        <a:lstStyle/>
        <a:p>
          <a:pPr>
            <a:lnSpc>
              <a:spcPct val="100000"/>
            </a:lnSpc>
          </a:pPr>
          <a:r>
            <a:rPr lang="pl-PL"/>
            <a:t>- badanie formalne i merytoryczne przez eksperta UPRP</a:t>
          </a:r>
          <a:endParaRPr lang="en-US"/>
        </a:p>
      </dgm:t>
    </dgm:pt>
    <dgm:pt modelId="{F31211CD-2482-4DB5-A1A6-4BBE2785AAC8}" type="parTrans" cxnId="{CB17064D-96A0-4527-9ABA-61B7AADBF14B}">
      <dgm:prSet/>
      <dgm:spPr/>
      <dgm:t>
        <a:bodyPr/>
        <a:lstStyle/>
        <a:p>
          <a:endParaRPr lang="en-US"/>
        </a:p>
      </dgm:t>
    </dgm:pt>
    <dgm:pt modelId="{6B80C49E-6DA4-435D-9353-2673253B6858}" type="sibTrans" cxnId="{CB17064D-96A0-4527-9ABA-61B7AADBF14B}">
      <dgm:prSet/>
      <dgm:spPr/>
      <dgm:t>
        <a:bodyPr/>
        <a:lstStyle/>
        <a:p>
          <a:endParaRPr lang="en-US"/>
        </a:p>
      </dgm:t>
    </dgm:pt>
    <dgm:pt modelId="{C21C53C1-5ED4-46F4-8B19-039924EC6AA6}">
      <dgm:prSet/>
      <dgm:spPr/>
      <dgm:t>
        <a:bodyPr/>
        <a:lstStyle/>
        <a:p>
          <a:pPr>
            <a:lnSpc>
              <a:spcPct val="100000"/>
            </a:lnSpc>
          </a:pPr>
          <a:r>
            <a:rPr lang="pl-PL"/>
            <a:t>- decyzja i udzieleniu lub odmowie udzielenia prawa</a:t>
          </a:r>
          <a:endParaRPr lang="en-US"/>
        </a:p>
      </dgm:t>
    </dgm:pt>
    <dgm:pt modelId="{C132CADA-74A1-457F-8B57-0F9201C5B1CD}" type="parTrans" cxnId="{B940CAD2-EB56-4B07-8D2D-5EAAA7B98CBD}">
      <dgm:prSet/>
      <dgm:spPr/>
      <dgm:t>
        <a:bodyPr/>
        <a:lstStyle/>
        <a:p>
          <a:endParaRPr lang="en-US"/>
        </a:p>
      </dgm:t>
    </dgm:pt>
    <dgm:pt modelId="{82EC4230-93FF-44DD-B1B8-489EA767936C}" type="sibTrans" cxnId="{B940CAD2-EB56-4B07-8D2D-5EAAA7B98CBD}">
      <dgm:prSet/>
      <dgm:spPr/>
      <dgm:t>
        <a:bodyPr/>
        <a:lstStyle/>
        <a:p>
          <a:endParaRPr lang="en-US"/>
        </a:p>
      </dgm:t>
    </dgm:pt>
    <dgm:pt modelId="{B3A002B6-268B-4474-955E-0F11CA3131B8}">
      <dgm:prSet/>
      <dgm:spPr/>
      <dgm:t>
        <a:bodyPr/>
        <a:lstStyle/>
        <a:p>
          <a:pPr>
            <a:lnSpc>
              <a:spcPct val="100000"/>
            </a:lnSpc>
          </a:pPr>
          <a:r>
            <a:rPr lang="pl-PL"/>
            <a:t>- ochrona ograniczona czasowo i terytorialnie</a:t>
          </a:r>
          <a:endParaRPr lang="en-US"/>
        </a:p>
      </dgm:t>
    </dgm:pt>
    <dgm:pt modelId="{72C52039-1255-434D-A976-834B620CCF9F}" type="parTrans" cxnId="{4078EC30-CC5B-4CBF-A73F-699AB3AA9380}">
      <dgm:prSet/>
      <dgm:spPr/>
      <dgm:t>
        <a:bodyPr/>
        <a:lstStyle/>
        <a:p>
          <a:endParaRPr lang="en-US"/>
        </a:p>
      </dgm:t>
    </dgm:pt>
    <dgm:pt modelId="{3A268D3A-7D53-4BF2-B108-9E2836B766BF}" type="sibTrans" cxnId="{4078EC30-CC5B-4CBF-A73F-699AB3AA9380}">
      <dgm:prSet/>
      <dgm:spPr/>
      <dgm:t>
        <a:bodyPr/>
        <a:lstStyle/>
        <a:p>
          <a:endParaRPr lang="en-US"/>
        </a:p>
      </dgm:t>
    </dgm:pt>
    <dgm:pt modelId="{3B7E4079-656E-446A-A567-15EE1E230C60}" type="pres">
      <dgm:prSet presAssocID="{BFC47CFB-32CF-4EE3-B8E9-482A18F4E188}" presName="root" presStyleCnt="0">
        <dgm:presLayoutVars>
          <dgm:dir/>
          <dgm:resizeHandles val="exact"/>
        </dgm:presLayoutVars>
      </dgm:prSet>
      <dgm:spPr/>
    </dgm:pt>
    <dgm:pt modelId="{365F9606-4937-4839-875C-E6A1AA3CDC5A}" type="pres">
      <dgm:prSet presAssocID="{3CBB71A6-570E-40B7-B3DC-32D9E4B4663C}" presName="compNode" presStyleCnt="0"/>
      <dgm:spPr/>
    </dgm:pt>
    <dgm:pt modelId="{6AD66970-A739-4981-BB4F-70D388DEE56B}" type="pres">
      <dgm:prSet presAssocID="{3CBB71A6-570E-40B7-B3DC-32D9E4B4663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kument"/>
        </a:ext>
      </dgm:extLst>
    </dgm:pt>
    <dgm:pt modelId="{2C9EF163-FDDB-4833-83B9-BA3C8180778A}" type="pres">
      <dgm:prSet presAssocID="{3CBB71A6-570E-40B7-B3DC-32D9E4B4663C}" presName="spaceRect" presStyleCnt="0"/>
      <dgm:spPr/>
    </dgm:pt>
    <dgm:pt modelId="{68EC197B-1EB5-44BA-A89C-7354C4282D0D}" type="pres">
      <dgm:prSet presAssocID="{3CBB71A6-570E-40B7-B3DC-32D9E4B4663C}" presName="textRect" presStyleLbl="revTx" presStyleIdx="0" presStyleCnt="5">
        <dgm:presLayoutVars>
          <dgm:chMax val="1"/>
          <dgm:chPref val="1"/>
        </dgm:presLayoutVars>
      </dgm:prSet>
      <dgm:spPr/>
    </dgm:pt>
    <dgm:pt modelId="{8F855FBF-3760-4713-A55C-48A969E556B7}" type="pres">
      <dgm:prSet presAssocID="{3873BF8D-10BF-4FD2-A820-F31D6DEB3428}" presName="sibTrans" presStyleCnt="0"/>
      <dgm:spPr/>
    </dgm:pt>
    <dgm:pt modelId="{989BEF0D-8073-4BDB-92DA-CD0628AD1431}" type="pres">
      <dgm:prSet presAssocID="{FE61E4C7-B591-41AF-9944-041023AB78B1}" presName="compNode" presStyleCnt="0"/>
      <dgm:spPr/>
    </dgm:pt>
    <dgm:pt modelId="{12A1BD7A-A6E9-4D38-A0E2-242CB68C2DF0}" type="pres">
      <dgm:prSet presAssocID="{FE61E4C7-B591-41AF-9944-041023AB78B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ieniądze"/>
        </a:ext>
      </dgm:extLst>
    </dgm:pt>
    <dgm:pt modelId="{7D32FA21-2B73-46AC-9321-971F236B3267}" type="pres">
      <dgm:prSet presAssocID="{FE61E4C7-B591-41AF-9944-041023AB78B1}" presName="spaceRect" presStyleCnt="0"/>
      <dgm:spPr/>
    </dgm:pt>
    <dgm:pt modelId="{E8EEE22C-5AEB-4B40-86E4-EE6EC1C530BE}" type="pres">
      <dgm:prSet presAssocID="{FE61E4C7-B591-41AF-9944-041023AB78B1}" presName="textRect" presStyleLbl="revTx" presStyleIdx="1" presStyleCnt="5">
        <dgm:presLayoutVars>
          <dgm:chMax val="1"/>
          <dgm:chPref val="1"/>
        </dgm:presLayoutVars>
      </dgm:prSet>
      <dgm:spPr/>
    </dgm:pt>
    <dgm:pt modelId="{D0D6E3E6-D108-4CD3-B2EA-5E4CB7B3F321}" type="pres">
      <dgm:prSet presAssocID="{ECD36F93-9FB4-4110-9ED2-B38CB4C8884F}" presName="sibTrans" presStyleCnt="0"/>
      <dgm:spPr/>
    </dgm:pt>
    <dgm:pt modelId="{B55E5969-74BE-4FA8-AA3A-0494C66DD838}" type="pres">
      <dgm:prSet presAssocID="{2277FC4E-A640-4046-957A-DAAFA0951F3F}" presName="compNode" presStyleCnt="0"/>
      <dgm:spPr/>
    </dgm:pt>
    <dgm:pt modelId="{08F65C53-8504-4C65-A091-01360A2CA99D}" type="pres">
      <dgm:prSet presAssocID="{2277FC4E-A640-4046-957A-DAAFA0951F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Znacznik wyboru"/>
        </a:ext>
      </dgm:extLst>
    </dgm:pt>
    <dgm:pt modelId="{3A32BC4F-BA73-4A37-8781-023F3F9F1DFA}" type="pres">
      <dgm:prSet presAssocID="{2277FC4E-A640-4046-957A-DAAFA0951F3F}" presName="spaceRect" presStyleCnt="0"/>
      <dgm:spPr/>
    </dgm:pt>
    <dgm:pt modelId="{DF02AA38-B560-4918-8E0E-9FB8EAE22895}" type="pres">
      <dgm:prSet presAssocID="{2277FC4E-A640-4046-957A-DAAFA0951F3F}" presName="textRect" presStyleLbl="revTx" presStyleIdx="2" presStyleCnt="5">
        <dgm:presLayoutVars>
          <dgm:chMax val="1"/>
          <dgm:chPref val="1"/>
        </dgm:presLayoutVars>
      </dgm:prSet>
      <dgm:spPr/>
    </dgm:pt>
    <dgm:pt modelId="{A52CB653-3C21-4479-B8B6-51F81925FB53}" type="pres">
      <dgm:prSet presAssocID="{6B80C49E-6DA4-435D-9353-2673253B6858}" presName="sibTrans" presStyleCnt="0"/>
      <dgm:spPr/>
    </dgm:pt>
    <dgm:pt modelId="{4074531D-5DF4-4EB1-9296-AEF6AB46C07C}" type="pres">
      <dgm:prSet presAssocID="{C21C53C1-5ED4-46F4-8B19-039924EC6AA6}" presName="compNode" presStyleCnt="0"/>
      <dgm:spPr/>
    </dgm:pt>
    <dgm:pt modelId="{30F7F1B8-220A-4AE8-941F-1AFB419A66E9}" type="pres">
      <dgm:prSet presAssocID="{C21C53C1-5ED4-46F4-8B19-039924EC6AA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cales of Justice"/>
        </a:ext>
      </dgm:extLst>
    </dgm:pt>
    <dgm:pt modelId="{8B15013A-CE02-4AD3-81BA-F426989D2B06}" type="pres">
      <dgm:prSet presAssocID="{C21C53C1-5ED4-46F4-8B19-039924EC6AA6}" presName="spaceRect" presStyleCnt="0"/>
      <dgm:spPr/>
    </dgm:pt>
    <dgm:pt modelId="{4B550AE1-B613-4649-9E48-D40836A786FD}" type="pres">
      <dgm:prSet presAssocID="{C21C53C1-5ED4-46F4-8B19-039924EC6AA6}" presName="textRect" presStyleLbl="revTx" presStyleIdx="3" presStyleCnt="5">
        <dgm:presLayoutVars>
          <dgm:chMax val="1"/>
          <dgm:chPref val="1"/>
        </dgm:presLayoutVars>
      </dgm:prSet>
      <dgm:spPr/>
    </dgm:pt>
    <dgm:pt modelId="{46FEF2F3-2DE7-4216-AEDF-577384A9B4E8}" type="pres">
      <dgm:prSet presAssocID="{82EC4230-93FF-44DD-B1B8-489EA767936C}" presName="sibTrans" presStyleCnt="0"/>
      <dgm:spPr/>
    </dgm:pt>
    <dgm:pt modelId="{11B1F427-4081-4690-8CBB-C1BF32C26344}" type="pres">
      <dgm:prSet presAssocID="{B3A002B6-268B-4474-955E-0F11CA3131B8}" presName="compNode" presStyleCnt="0"/>
      <dgm:spPr/>
    </dgm:pt>
    <dgm:pt modelId="{7D9E23ED-910D-4435-BA94-9692BBECFDAF}" type="pres">
      <dgm:prSet presAssocID="{B3A002B6-268B-4474-955E-0F11CA3131B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Zamek"/>
        </a:ext>
      </dgm:extLst>
    </dgm:pt>
    <dgm:pt modelId="{21AA2400-588A-4945-94B8-04F98E766F46}" type="pres">
      <dgm:prSet presAssocID="{B3A002B6-268B-4474-955E-0F11CA3131B8}" presName="spaceRect" presStyleCnt="0"/>
      <dgm:spPr/>
    </dgm:pt>
    <dgm:pt modelId="{8C7CC88B-3159-4A2B-8E52-780C79426520}" type="pres">
      <dgm:prSet presAssocID="{B3A002B6-268B-4474-955E-0F11CA3131B8}" presName="textRect" presStyleLbl="revTx" presStyleIdx="4" presStyleCnt="5">
        <dgm:presLayoutVars>
          <dgm:chMax val="1"/>
          <dgm:chPref val="1"/>
        </dgm:presLayoutVars>
      </dgm:prSet>
      <dgm:spPr/>
    </dgm:pt>
  </dgm:ptLst>
  <dgm:cxnLst>
    <dgm:cxn modelId="{4097730F-5DD6-4C6E-AC06-75D8D68009BC}" type="presOf" srcId="{FE61E4C7-B591-41AF-9944-041023AB78B1}" destId="{E8EEE22C-5AEB-4B40-86E4-EE6EC1C530BE}" srcOrd="0" destOrd="0" presId="urn:microsoft.com/office/officeart/2018/2/layout/IconLabelList"/>
    <dgm:cxn modelId="{4078EC30-CC5B-4CBF-A73F-699AB3AA9380}" srcId="{BFC47CFB-32CF-4EE3-B8E9-482A18F4E188}" destId="{B3A002B6-268B-4474-955E-0F11CA3131B8}" srcOrd="4" destOrd="0" parTransId="{72C52039-1255-434D-A976-834B620CCF9F}" sibTransId="{3A268D3A-7D53-4BF2-B108-9E2836B766BF}"/>
    <dgm:cxn modelId="{FE9D9D35-93B7-4ECD-9548-38BFA5AB687E}" type="presOf" srcId="{BFC47CFB-32CF-4EE3-B8E9-482A18F4E188}" destId="{3B7E4079-656E-446A-A567-15EE1E230C60}" srcOrd="0" destOrd="0" presId="urn:microsoft.com/office/officeart/2018/2/layout/IconLabelList"/>
    <dgm:cxn modelId="{CB17064D-96A0-4527-9ABA-61B7AADBF14B}" srcId="{BFC47CFB-32CF-4EE3-B8E9-482A18F4E188}" destId="{2277FC4E-A640-4046-957A-DAAFA0951F3F}" srcOrd="2" destOrd="0" parTransId="{F31211CD-2482-4DB5-A1A6-4BBE2785AAC8}" sibTransId="{6B80C49E-6DA4-435D-9353-2673253B6858}"/>
    <dgm:cxn modelId="{CB383351-27F7-434E-BC87-6D9253D99AA5}" type="presOf" srcId="{3CBB71A6-570E-40B7-B3DC-32D9E4B4663C}" destId="{68EC197B-1EB5-44BA-A89C-7354C4282D0D}" srcOrd="0" destOrd="0" presId="urn:microsoft.com/office/officeart/2018/2/layout/IconLabelList"/>
    <dgm:cxn modelId="{8047DA6B-226D-40E3-BBCD-621F44C0A319}" type="presOf" srcId="{2277FC4E-A640-4046-957A-DAAFA0951F3F}" destId="{DF02AA38-B560-4918-8E0E-9FB8EAE22895}" srcOrd="0" destOrd="0" presId="urn:microsoft.com/office/officeart/2018/2/layout/IconLabelList"/>
    <dgm:cxn modelId="{85461B6D-A925-4A34-8833-233BE7034F0C}" type="presOf" srcId="{B3A002B6-268B-4474-955E-0F11CA3131B8}" destId="{8C7CC88B-3159-4A2B-8E52-780C79426520}" srcOrd="0" destOrd="0" presId="urn:microsoft.com/office/officeart/2018/2/layout/IconLabelList"/>
    <dgm:cxn modelId="{54F6D66E-90E0-4B0A-B424-3559750585C5}" srcId="{BFC47CFB-32CF-4EE3-B8E9-482A18F4E188}" destId="{3CBB71A6-570E-40B7-B3DC-32D9E4B4663C}" srcOrd="0" destOrd="0" parTransId="{609F9F6A-BD48-4DCE-941D-5A08C0485739}" sibTransId="{3873BF8D-10BF-4FD2-A820-F31D6DEB3428}"/>
    <dgm:cxn modelId="{61831895-3CE3-4591-941A-51006375AE2A}" type="presOf" srcId="{C21C53C1-5ED4-46F4-8B19-039924EC6AA6}" destId="{4B550AE1-B613-4649-9E48-D40836A786FD}" srcOrd="0" destOrd="0" presId="urn:microsoft.com/office/officeart/2018/2/layout/IconLabelList"/>
    <dgm:cxn modelId="{D249F1BE-D673-40C9-99A8-B7F15D04AD4C}" srcId="{BFC47CFB-32CF-4EE3-B8E9-482A18F4E188}" destId="{FE61E4C7-B591-41AF-9944-041023AB78B1}" srcOrd="1" destOrd="0" parTransId="{BDD171BF-DABA-44F7-911E-8870D6F706E2}" sibTransId="{ECD36F93-9FB4-4110-9ED2-B38CB4C8884F}"/>
    <dgm:cxn modelId="{B940CAD2-EB56-4B07-8D2D-5EAAA7B98CBD}" srcId="{BFC47CFB-32CF-4EE3-B8E9-482A18F4E188}" destId="{C21C53C1-5ED4-46F4-8B19-039924EC6AA6}" srcOrd="3" destOrd="0" parTransId="{C132CADA-74A1-457F-8B57-0F9201C5B1CD}" sibTransId="{82EC4230-93FF-44DD-B1B8-489EA767936C}"/>
    <dgm:cxn modelId="{D449CF69-45F0-4503-A7D9-AF96E15D88D1}" type="presParOf" srcId="{3B7E4079-656E-446A-A567-15EE1E230C60}" destId="{365F9606-4937-4839-875C-E6A1AA3CDC5A}" srcOrd="0" destOrd="0" presId="urn:microsoft.com/office/officeart/2018/2/layout/IconLabelList"/>
    <dgm:cxn modelId="{51BBEDBE-51C8-4087-B52E-03A429C3BF10}" type="presParOf" srcId="{365F9606-4937-4839-875C-E6A1AA3CDC5A}" destId="{6AD66970-A739-4981-BB4F-70D388DEE56B}" srcOrd="0" destOrd="0" presId="urn:microsoft.com/office/officeart/2018/2/layout/IconLabelList"/>
    <dgm:cxn modelId="{C78A15EE-5199-4A9B-8FC8-CA3476E1B400}" type="presParOf" srcId="{365F9606-4937-4839-875C-E6A1AA3CDC5A}" destId="{2C9EF163-FDDB-4833-83B9-BA3C8180778A}" srcOrd="1" destOrd="0" presId="urn:microsoft.com/office/officeart/2018/2/layout/IconLabelList"/>
    <dgm:cxn modelId="{0B823B12-6E72-4908-B98E-2EF0C63707F3}" type="presParOf" srcId="{365F9606-4937-4839-875C-E6A1AA3CDC5A}" destId="{68EC197B-1EB5-44BA-A89C-7354C4282D0D}" srcOrd="2" destOrd="0" presId="urn:microsoft.com/office/officeart/2018/2/layout/IconLabelList"/>
    <dgm:cxn modelId="{8A2E68DC-16E9-41C4-AABE-9FC6F457FE1A}" type="presParOf" srcId="{3B7E4079-656E-446A-A567-15EE1E230C60}" destId="{8F855FBF-3760-4713-A55C-48A969E556B7}" srcOrd="1" destOrd="0" presId="urn:microsoft.com/office/officeart/2018/2/layout/IconLabelList"/>
    <dgm:cxn modelId="{5EE0093F-4383-4ABC-A74D-2F1850EFD6EC}" type="presParOf" srcId="{3B7E4079-656E-446A-A567-15EE1E230C60}" destId="{989BEF0D-8073-4BDB-92DA-CD0628AD1431}" srcOrd="2" destOrd="0" presId="urn:microsoft.com/office/officeart/2018/2/layout/IconLabelList"/>
    <dgm:cxn modelId="{7A8D7B62-3E39-4170-86D0-AADD5A698AB3}" type="presParOf" srcId="{989BEF0D-8073-4BDB-92DA-CD0628AD1431}" destId="{12A1BD7A-A6E9-4D38-A0E2-242CB68C2DF0}" srcOrd="0" destOrd="0" presId="urn:microsoft.com/office/officeart/2018/2/layout/IconLabelList"/>
    <dgm:cxn modelId="{F61F49BD-F252-43FF-8196-AE22543BA274}" type="presParOf" srcId="{989BEF0D-8073-4BDB-92DA-CD0628AD1431}" destId="{7D32FA21-2B73-46AC-9321-971F236B3267}" srcOrd="1" destOrd="0" presId="urn:microsoft.com/office/officeart/2018/2/layout/IconLabelList"/>
    <dgm:cxn modelId="{3A1BD9DD-3286-46B1-973C-F3907B489359}" type="presParOf" srcId="{989BEF0D-8073-4BDB-92DA-CD0628AD1431}" destId="{E8EEE22C-5AEB-4B40-86E4-EE6EC1C530BE}" srcOrd="2" destOrd="0" presId="urn:microsoft.com/office/officeart/2018/2/layout/IconLabelList"/>
    <dgm:cxn modelId="{05CA8D93-341C-43EC-A5A2-C110AF2D7483}" type="presParOf" srcId="{3B7E4079-656E-446A-A567-15EE1E230C60}" destId="{D0D6E3E6-D108-4CD3-B2EA-5E4CB7B3F321}" srcOrd="3" destOrd="0" presId="urn:microsoft.com/office/officeart/2018/2/layout/IconLabelList"/>
    <dgm:cxn modelId="{40D4470C-E561-4990-82A2-44D000509C53}" type="presParOf" srcId="{3B7E4079-656E-446A-A567-15EE1E230C60}" destId="{B55E5969-74BE-4FA8-AA3A-0494C66DD838}" srcOrd="4" destOrd="0" presId="urn:microsoft.com/office/officeart/2018/2/layout/IconLabelList"/>
    <dgm:cxn modelId="{54CDC49A-3EE1-40D7-A2B7-D8034B563630}" type="presParOf" srcId="{B55E5969-74BE-4FA8-AA3A-0494C66DD838}" destId="{08F65C53-8504-4C65-A091-01360A2CA99D}" srcOrd="0" destOrd="0" presId="urn:microsoft.com/office/officeart/2018/2/layout/IconLabelList"/>
    <dgm:cxn modelId="{CC0D8BBB-1702-4BC0-ABC0-B6F0DB4B458F}" type="presParOf" srcId="{B55E5969-74BE-4FA8-AA3A-0494C66DD838}" destId="{3A32BC4F-BA73-4A37-8781-023F3F9F1DFA}" srcOrd="1" destOrd="0" presId="urn:microsoft.com/office/officeart/2018/2/layout/IconLabelList"/>
    <dgm:cxn modelId="{02AE00DA-5664-4619-8C84-3FEF7E8AE84B}" type="presParOf" srcId="{B55E5969-74BE-4FA8-AA3A-0494C66DD838}" destId="{DF02AA38-B560-4918-8E0E-9FB8EAE22895}" srcOrd="2" destOrd="0" presId="urn:microsoft.com/office/officeart/2018/2/layout/IconLabelList"/>
    <dgm:cxn modelId="{00EF3624-7522-49F1-8F38-077BA00F30B1}" type="presParOf" srcId="{3B7E4079-656E-446A-A567-15EE1E230C60}" destId="{A52CB653-3C21-4479-B8B6-51F81925FB53}" srcOrd="5" destOrd="0" presId="urn:microsoft.com/office/officeart/2018/2/layout/IconLabelList"/>
    <dgm:cxn modelId="{9346A1A6-962D-473E-8F5A-03F5B6C387D9}" type="presParOf" srcId="{3B7E4079-656E-446A-A567-15EE1E230C60}" destId="{4074531D-5DF4-4EB1-9296-AEF6AB46C07C}" srcOrd="6" destOrd="0" presId="urn:microsoft.com/office/officeart/2018/2/layout/IconLabelList"/>
    <dgm:cxn modelId="{493D5B47-13EC-4CFD-9A4D-9D4766039AED}" type="presParOf" srcId="{4074531D-5DF4-4EB1-9296-AEF6AB46C07C}" destId="{30F7F1B8-220A-4AE8-941F-1AFB419A66E9}" srcOrd="0" destOrd="0" presId="urn:microsoft.com/office/officeart/2018/2/layout/IconLabelList"/>
    <dgm:cxn modelId="{982BBE83-8B37-4E8E-95D9-F41B84E68D29}" type="presParOf" srcId="{4074531D-5DF4-4EB1-9296-AEF6AB46C07C}" destId="{8B15013A-CE02-4AD3-81BA-F426989D2B06}" srcOrd="1" destOrd="0" presId="urn:microsoft.com/office/officeart/2018/2/layout/IconLabelList"/>
    <dgm:cxn modelId="{2D4A00BD-30EA-4A68-836C-AD76D2EFC54E}" type="presParOf" srcId="{4074531D-5DF4-4EB1-9296-AEF6AB46C07C}" destId="{4B550AE1-B613-4649-9E48-D40836A786FD}" srcOrd="2" destOrd="0" presId="urn:microsoft.com/office/officeart/2018/2/layout/IconLabelList"/>
    <dgm:cxn modelId="{457AC305-6DCB-44C6-807A-471B8C0CB2BB}" type="presParOf" srcId="{3B7E4079-656E-446A-A567-15EE1E230C60}" destId="{46FEF2F3-2DE7-4216-AEDF-577384A9B4E8}" srcOrd="7" destOrd="0" presId="urn:microsoft.com/office/officeart/2018/2/layout/IconLabelList"/>
    <dgm:cxn modelId="{0A3C9C6F-E808-4835-B8E5-953D561747C8}" type="presParOf" srcId="{3B7E4079-656E-446A-A567-15EE1E230C60}" destId="{11B1F427-4081-4690-8CBB-C1BF32C26344}" srcOrd="8" destOrd="0" presId="urn:microsoft.com/office/officeart/2018/2/layout/IconLabelList"/>
    <dgm:cxn modelId="{2C0E379E-130E-4179-81D4-6ECFCA8E1C78}" type="presParOf" srcId="{11B1F427-4081-4690-8CBB-C1BF32C26344}" destId="{7D9E23ED-910D-4435-BA94-9692BBECFDAF}" srcOrd="0" destOrd="0" presId="urn:microsoft.com/office/officeart/2018/2/layout/IconLabelList"/>
    <dgm:cxn modelId="{2051757A-94D1-4BF2-8299-661F3BFE0B36}" type="presParOf" srcId="{11B1F427-4081-4690-8CBB-C1BF32C26344}" destId="{21AA2400-588A-4945-94B8-04F98E766F46}" srcOrd="1" destOrd="0" presId="urn:microsoft.com/office/officeart/2018/2/layout/IconLabelList"/>
    <dgm:cxn modelId="{A9E129FE-048C-413F-A431-D7073DF3B4D9}" type="presParOf" srcId="{11B1F427-4081-4690-8CBB-C1BF32C26344}" destId="{8C7CC88B-3159-4A2B-8E52-780C7942652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71E2CFF-BE43-C646-BDF2-F4EDFB3516EC}" type="doc">
      <dgm:prSet loTypeId="urn:microsoft.com/office/officeart/2005/8/layout/pList2" loCatId="" qsTypeId="urn:microsoft.com/office/officeart/2005/8/quickstyle/simple1" qsCatId="simple" csTypeId="urn:microsoft.com/office/officeart/2005/8/colors/accent1_2" csCatId="accent1" phldr="1"/>
      <dgm:spPr/>
      <dgm:t>
        <a:bodyPr/>
        <a:lstStyle/>
        <a:p>
          <a:endParaRPr lang="pl-PL"/>
        </a:p>
      </dgm:t>
    </dgm:pt>
    <dgm:pt modelId="{AA274D78-6812-364F-B46E-61019FC43651}">
      <dgm:prSet phldrT="[Tekst]"/>
      <dgm:spPr/>
      <dgm:t>
        <a:bodyPr/>
        <a:lstStyle/>
        <a:p>
          <a:r>
            <a:rPr lang="pl-PL" dirty="0"/>
            <a:t>Europejski Urząd Patentowy (EPO)</a:t>
          </a:r>
        </a:p>
      </dgm:t>
    </dgm:pt>
    <dgm:pt modelId="{FA04D4DA-039A-2D42-A435-7017DC6961C6}" type="parTrans" cxnId="{B9CC86CF-E10D-2D4A-AC42-9E803C1E83CA}">
      <dgm:prSet/>
      <dgm:spPr/>
      <dgm:t>
        <a:bodyPr/>
        <a:lstStyle/>
        <a:p>
          <a:endParaRPr lang="pl-PL"/>
        </a:p>
      </dgm:t>
    </dgm:pt>
    <dgm:pt modelId="{6E114CEB-A6EB-6343-AF40-AC0C5253E24B}" type="sibTrans" cxnId="{B9CC86CF-E10D-2D4A-AC42-9E803C1E83CA}">
      <dgm:prSet/>
      <dgm:spPr/>
      <dgm:t>
        <a:bodyPr/>
        <a:lstStyle/>
        <a:p>
          <a:endParaRPr lang="pl-PL"/>
        </a:p>
      </dgm:t>
    </dgm:pt>
    <dgm:pt modelId="{2A9A78FD-B4C2-B74D-9305-17A006420640}">
      <dgm:prSet phldrT="[Tekst]"/>
      <dgm:spPr/>
      <dgm:t>
        <a:bodyPr/>
        <a:lstStyle/>
        <a:p>
          <a:r>
            <a:rPr lang="pl-PL" dirty="0"/>
            <a:t>Urząd Unii Europejskiej ds. Własności Intelektualnej (EUIPO)</a:t>
          </a:r>
        </a:p>
      </dgm:t>
    </dgm:pt>
    <dgm:pt modelId="{AFCB273B-53CE-1A4A-812B-632565EE48BA}" type="parTrans" cxnId="{A4A7C0A0-4282-064F-8803-63FCBD58C14B}">
      <dgm:prSet/>
      <dgm:spPr/>
      <dgm:t>
        <a:bodyPr/>
        <a:lstStyle/>
        <a:p>
          <a:endParaRPr lang="pl-PL"/>
        </a:p>
      </dgm:t>
    </dgm:pt>
    <dgm:pt modelId="{CF7AB2F9-2095-2541-95F0-F88F615128AA}" type="sibTrans" cxnId="{A4A7C0A0-4282-064F-8803-63FCBD58C14B}">
      <dgm:prSet/>
      <dgm:spPr/>
      <dgm:t>
        <a:bodyPr/>
        <a:lstStyle/>
        <a:p>
          <a:endParaRPr lang="pl-PL"/>
        </a:p>
      </dgm:t>
    </dgm:pt>
    <dgm:pt modelId="{51386625-B043-F044-B93A-13A049B11869}">
      <dgm:prSet phldrT="[Tekst]"/>
      <dgm:spPr/>
      <dgm:t>
        <a:bodyPr/>
        <a:lstStyle/>
        <a:p>
          <a:r>
            <a:rPr lang="pl-PL" dirty="0"/>
            <a:t>Światowa Organizacja Własności Intelektualnej (WIPO)</a:t>
          </a:r>
        </a:p>
      </dgm:t>
    </dgm:pt>
    <dgm:pt modelId="{D426BC6F-FA3B-2747-A26E-F4FAB657D7D2}" type="parTrans" cxnId="{55B64985-BE57-7943-BEF8-EA6C5B76068F}">
      <dgm:prSet/>
      <dgm:spPr/>
      <dgm:t>
        <a:bodyPr/>
        <a:lstStyle/>
        <a:p>
          <a:endParaRPr lang="pl-PL"/>
        </a:p>
      </dgm:t>
    </dgm:pt>
    <dgm:pt modelId="{7F5F23DE-D834-784B-B869-D6661F17691A}" type="sibTrans" cxnId="{55B64985-BE57-7943-BEF8-EA6C5B76068F}">
      <dgm:prSet/>
      <dgm:spPr/>
      <dgm:t>
        <a:bodyPr/>
        <a:lstStyle/>
        <a:p>
          <a:endParaRPr lang="pl-PL"/>
        </a:p>
      </dgm:t>
    </dgm:pt>
    <dgm:pt modelId="{80D3369A-CA20-1C41-8210-A7F14EA1CC63}">
      <dgm:prSet phldrT="[Tekst]"/>
      <dgm:spPr/>
      <dgm:t>
        <a:bodyPr/>
        <a:lstStyle/>
        <a:p>
          <a:r>
            <a:rPr lang="pl-PL" dirty="0"/>
            <a:t>patent europejski (klasyczny)</a:t>
          </a:r>
        </a:p>
      </dgm:t>
    </dgm:pt>
    <dgm:pt modelId="{FCF30622-48B6-AD40-843C-3FD57C3A5A6E}" type="parTrans" cxnId="{5061A885-DB65-9940-AFA6-D5C0CE143C4E}">
      <dgm:prSet/>
      <dgm:spPr/>
    </dgm:pt>
    <dgm:pt modelId="{D911A156-30E1-414B-AA12-C7EBF733E574}" type="sibTrans" cxnId="{5061A885-DB65-9940-AFA6-D5C0CE143C4E}">
      <dgm:prSet/>
      <dgm:spPr/>
    </dgm:pt>
    <dgm:pt modelId="{B62698E3-AA9C-4844-B254-EA58B052B429}">
      <dgm:prSet phldrT="[Tekst]"/>
      <dgm:spPr/>
      <dgm:t>
        <a:bodyPr/>
        <a:lstStyle/>
        <a:p>
          <a:r>
            <a:rPr lang="pl-PL" dirty="0"/>
            <a:t>jednolity patent europejski</a:t>
          </a:r>
        </a:p>
      </dgm:t>
    </dgm:pt>
    <dgm:pt modelId="{1AE7E862-27B3-5D46-8297-40AB240E8FB2}" type="parTrans" cxnId="{E4FECCE9-5534-0742-8B24-08C8CD4A6451}">
      <dgm:prSet/>
      <dgm:spPr/>
    </dgm:pt>
    <dgm:pt modelId="{81D0D39B-7E63-F046-B079-29A6B2DCD7EC}" type="sibTrans" cxnId="{E4FECCE9-5534-0742-8B24-08C8CD4A6451}">
      <dgm:prSet/>
      <dgm:spPr/>
    </dgm:pt>
    <dgm:pt modelId="{E5A61128-8884-6A45-A5E8-82B43618A6B5}" type="pres">
      <dgm:prSet presAssocID="{971E2CFF-BE43-C646-BDF2-F4EDFB3516EC}" presName="Name0" presStyleCnt="0">
        <dgm:presLayoutVars>
          <dgm:dir/>
          <dgm:resizeHandles val="exact"/>
        </dgm:presLayoutVars>
      </dgm:prSet>
      <dgm:spPr/>
    </dgm:pt>
    <dgm:pt modelId="{469EF093-4E5A-BE47-BC55-667A3668817C}" type="pres">
      <dgm:prSet presAssocID="{971E2CFF-BE43-C646-BDF2-F4EDFB3516EC}" presName="bkgdShp" presStyleLbl="alignAccFollowNode1" presStyleIdx="0" presStyleCnt="1"/>
      <dgm:spPr/>
    </dgm:pt>
    <dgm:pt modelId="{B37CA51D-8969-2B44-99FF-651A4C4E60C6}" type="pres">
      <dgm:prSet presAssocID="{971E2CFF-BE43-C646-BDF2-F4EDFB3516EC}" presName="linComp" presStyleCnt="0"/>
      <dgm:spPr/>
    </dgm:pt>
    <dgm:pt modelId="{BCFB25DC-E09C-5B4E-AD0B-3789859E3046}" type="pres">
      <dgm:prSet presAssocID="{AA274D78-6812-364F-B46E-61019FC43651}" presName="compNode" presStyleCnt="0"/>
      <dgm:spPr/>
    </dgm:pt>
    <dgm:pt modelId="{0675EDBD-E26C-D441-A809-D7A98C02C476}" type="pres">
      <dgm:prSet presAssocID="{AA274D78-6812-364F-B46E-61019FC43651}" presName="node" presStyleLbl="node1" presStyleIdx="0" presStyleCnt="3">
        <dgm:presLayoutVars>
          <dgm:bulletEnabled val="1"/>
        </dgm:presLayoutVars>
      </dgm:prSet>
      <dgm:spPr/>
    </dgm:pt>
    <dgm:pt modelId="{01EEE1FC-377B-C846-B1F0-51EEC35FABCD}" type="pres">
      <dgm:prSet presAssocID="{AA274D78-6812-364F-B46E-61019FC43651}" presName="invisiNode" presStyleLbl="node1" presStyleIdx="0" presStyleCnt="3"/>
      <dgm:spPr/>
    </dgm:pt>
    <dgm:pt modelId="{5B11ABB6-F2BD-4340-A4B1-2D481DE2F26D}" type="pres">
      <dgm:prSet presAssocID="{AA274D78-6812-364F-B46E-61019FC43651}" presName="imagNode" presStyleLbl="fgImgPlace1" presStyleIdx="0" presStyleCnt="3"/>
      <dgm:spPr/>
    </dgm:pt>
    <dgm:pt modelId="{3BE91B3B-D091-DA42-BD5B-6AAACE3A7110}" type="pres">
      <dgm:prSet presAssocID="{6E114CEB-A6EB-6343-AF40-AC0C5253E24B}" presName="sibTrans" presStyleLbl="sibTrans2D1" presStyleIdx="0" presStyleCnt="0"/>
      <dgm:spPr/>
    </dgm:pt>
    <dgm:pt modelId="{25C17B43-DCE5-FD4B-924E-611A2086C860}" type="pres">
      <dgm:prSet presAssocID="{2A9A78FD-B4C2-B74D-9305-17A006420640}" presName="compNode" presStyleCnt="0"/>
      <dgm:spPr/>
    </dgm:pt>
    <dgm:pt modelId="{5A25286E-62FC-EC40-BC59-0C1C47064C68}" type="pres">
      <dgm:prSet presAssocID="{2A9A78FD-B4C2-B74D-9305-17A006420640}" presName="node" presStyleLbl="node1" presStyleIdx="1" presStyleCnt="3">
        <dgm:presLayoutVars>
          <dgm:bulletEnabled val="1"/>
        </dgm:presLayoutVars>
      </dgm:prSet>
      <dgm:spPr/>
    </dgm:pt>
    <dgm:pt modelId="{C3573296-D324-FE4D-BF5A-97FE9448A836}" type="pres">
      <dgm:prSet presAssocID="{2A9A78FD-B4C2-B74D-9305-17A006420640}" presName="invisiNode" presStyleLbl="node1" presStyleIdx="1" presStyleCnt="3"/>
      <dgm:spPr/>
    </dgm:pt>
    <dgm:pt modelId="{06939723-58C7-8549-A469-5502C3D55D7C}" type="pres">
      <dgm:prSet presAssocID="{2A9A78FD-B4C2-B74D-9305-17A006420640}" presName="imagNode" presStyleLbl="fgImgPlace1" presStyleIdx="1" presStyleCnt="3"/>
      <dgm:spPr/>
    </dgm:pt>
    <dgm:pt modelId="{CA85DAC6-F450-7A40-B4F8-7BA2E1EE7811}" type="pres">
      <dgm:prSet presAssocID="{CF7AB2F9-2095-2541-95F0-F88F615128AA}" presName="sibTrans" presStyleLbl="sibTrans2D1" presStyleIdx="0" presStyleCnt="0"/>
      <dgm:spPr/>
    </dgm:pt>
    <dgm:pt modelId="{DC50DFCD-DAB3-F745-AC8F-54930E4522BA}" type="pres">
      <dgm:prSet presAssocID="{51386625-B043-F044-B93A-13A049B11869}" presName="compNode" presStyleCnt="0"/>
      <dgm:spPr/>
    </dgm:pt>
    <dgm:pt modelId="{58272D62-D094-E049-B045-845FFACF10E8}" type="pres">
      <dgm:prSet presAssocID="{51386625-B043-F044-B93A-13A049B11869}" presName="node" presStyleLbl="node1" presStyleIdx="2" presStyleCnt="3">
        <dgm:presLayoutVars>
          <dgm:bulletEnabled val="1"/>
        </dgm:presLayoutVars>
      </dgm:prSet>
      <dgm:spPr/>
    </dgm:pt>
    <dgm:pt modelId="{B8FE528A-E2AF-0446-A50D-62453D0A5BF4}" type="pres">
      <dgm:prSet presAssocID="{51386625-B043-F044-B93A-13A049B11869}" presName="invisiNode" presStyleLbl="node1" presStyleIdx="2" presStyleCnt="3"/>
      <dgm:spPr/>
    </dgm:pt>
    <dgm:pt modelId="{D2C0E3B3-0F44-B246-922C-D7A89B0457D6}" type="pres">
      <dgm:prSet presAssocID="{51386625-B043-F044-B93A-13A049B11869}" presName="imagNode" presStyleLbl="fgImgPlace1" presStyleIdx="2" presStyleCnt="3"/>
      <dgm:spPr/>
    </dgm:pt>
  </dgm:ptLst>
  <dgm:cxnLst>
    <dgm:cxn modelId="{C1D3642E-95D6-A34F-A6C0-12ABC867F20A}" type="presOf" srcId="{80D3369A-CA20-1C41-8210-A7F14EA1CC63}" destId="{0675EDBD-E26C-D441-A809-D7A98C02C476}" srcOrd="0" destOrd="1" presId="urn:microsoft.com/office/officeart/2005/8/layout/pList2"/>
    <dgm:cxn modelId="{69BBA54E-9D0C-D940-8904-47B458BF9974}" type="presOf" srcId="{51386625-B043-F044-B93A-13A049B11869}" destId="{58272D62-D094-E049-B045-845FFACF10E8}" srcOrd="0" destOrd="0" presId="urn:microsoft.com/office/officeart/2005/8/layout/pList2"/>
    <dgm:cxn modelId="{62CCC564-1FB9-8146-81DA-BD8A5F662DD2}" type="presOf" srcId="{2A9A78FD-B4C2-B74D-9305-17A006420640}" destId="{5A25286E-62FC-EC40-BC59-0C1C47064C68}" srcOrd="0" destOrd="0" presId="urn:microsoft.com/office/officeart/2005/8/layout/pList2"/>
    <dgm:cxn modelId="{6916B281-3343-E342-99BB-6525EC92E6FD}" type="presOf" srcId="{B62698E3-AA9C-4844-B254-EA58B052B429}" destId="{0675EDBD-E26C-D441-A809-D7A98C02C476}" srcOrd="0" destOrd="2" presId="urn:microsoft.com/office/officeart/2005/8/layout/pList2"/>
    <dgm:cxn modelId="{55B64985-BE57-7943-BEF8-EA6C5B76068F}" srcId="{971E2CFF-BE43-C646-BDF2-F4EDFB3516EC}" destId="{51386625-B043-F044-B93A-13A049B11869}" srcOrd="2" destOrd="0" parTransId="{D426BC6F-FA3B-2747-A26E-F4FAB657D7D2}" sibTransId="{7F5F23DE-D834-784B-B869-D6661F17691A}"/>
    <dgm:cxn modelId="{5061A885-DB65-9940-AFA6-D5C0CE143C4E}" srcId="{AA274D78-6812-364F-B46E-61019FC43651}" destId="{80D3369A-CA20-1C41-8210-A7F14EA1CC63}" srcOrd="0" destOrd="0" parTransId="{FCF30622-48B6-AD40-843C-3FD57C3A5A6E}" sibTransId="{D911A156-30E1-414B-AA12-C7EBF733E574}"/>
    <dgm:cxn modelId="{1B57E985-C067-E340-9D2A-131E8D9C8EBC}" type="presOf" srcId="{CF7AB2F9-2095-2541-95F0-F88F615128AA}" destId="{CA85DAC6-F450-7A40-B4F8-7BA2E1EE7811}" srcOrd="0" destOrd="0" presId="urn:microsoft.com/office/officeart/2005/8/layout/pList2"/>
    <dgm:cxn modelId="{A4A7C0A0-4282-064F-8803-63FCBD58C14B}" srcId="{971E2CFF-BE43-C646-BDF2-F4EDFB3516EC}" destId="{2A9A78FD-B4C2-B74D-9305-17A006420640}" srcOrd="1" destOrd="0" parTransId="{AFCB273B-53CE-1A4A-812B-632565EE48BA}" sibTransId="{CF7AB2F9-2095-2541-95F0-F88F615128AA}"/>
    <dgm:cxn modelId="{B9CC86CF-E10D-2D4A-AC42-9E803C1E83CA}" srcId="{971E2CFF-BE43-C646-BDF2-F4EDFB3516EC}" destId="{AA274D78-6812-364F-B46E-61019FC43651}" srcOrd="0" destOrd="0" parTransId="{FA04D4DA-039A-2D42-A435-7017DC6961C6}" sibTransId="{6E114CEB-A6EB-6343-AF40-AC0C5253E24B}"/>
    <dgm:cxn modelId="{0656D2E7-9847-354B-B017-11617874C3BA}" type="presOf" srcId="{6E114CEB-A6EB-6343-AF40-AC0C5253E24B}" destId="{3BE91B3B-D091-DA42-BD5B-6AAACE3A7110}" srcOrd="0" destOrd="0" presId="urn:microsoft.com/office/officeart/2005/8/layout/pList2"/>
    <dgm:cxn modelId="{E4FECCE9-5534-0742-8B24-08C8CD4A6451}" srcId="{AA274D78-6812-364F-B46E-61019FC43651}" destId="{B62698E3-AA9C-4844-B254-EA58B052B429}" srcOrd="1" destOrd="0" parTransId="{1AE7E862-27B3-5D46-8297-40AB240E8FB2}" sibTransId="{81D0D39B-7E63-F046-B079-29A6B2DCD7EC}"/>
    <dgm:cxn modelId="{87FFE8F6-DBDD-7343-95CC-006D57B60F1E}" type="presOf" srcId="{AA274D78-6812-364F-B46E-61019FC43651}" destId="{0675EDBD-E26C-D441-A809-D7A98C02C476}" srcOrd="0" destOrd="0" presId="urn:microsoft.com/office/officeart/2005/8/layout/pList2"/>
    <dgm:cxn modelId="{E1D268F9-6827-AA46-85AD-D25C7E5B24E2}" type="presOf" srcId="{971E2CFF-BE43-C646-BDF2-F4EDFB3516EC}" destId="{E5A61128-8884-6A45-A5E8-82B43618A6B5}" srcOrd="0" destOrd="0" presId="urn:microsoft.com/office/officeart/2005/8/layout/pList2"/>
    <dgm:cxn modelId="{5EFB6767-9E3E-C44C-8111-3338C6CD9B4B}" type="presParOf" srcId="{E5A61128-8884-6A45-A5E8-82B43618A6B5}" destId="{469EF093-4E5A-BE47-BC55-667A3668817C}" srcOrd="0" destOrd="0" presId="urn:microsoft.com/office/officeart/2005/8/layout/pList2"/>
    <dgm:cxn modelId="{31877D72-295B-F643-BD6E-82F0E8D8E4A1}" type="presParOf" srcId="{E5A61128-8884-6A45-A5E8-82B43618A6B5}" destId="{B37CA51D-8969-2B44-99FF-651A4C4E60C6}" srcOrd="1" destOrd="0" presId="urn:microsoft.com/office/officeart/2005/8/layout/pList2"/>
    <dgm:cxn modelId="{7C4D5524-7708-B04E-A36A-B79D87D6C924}" type="presParOf" srcId="{B37CA51D-8969-2B44-99FF-651A4C4E60C6}" destId="{BCFB25DC-E09C-5B4E-AD0B-3789859E3046}" srcOrd="0" destOrd="0" presId="urn:microsoft.com/office/officeart/2005/8/layout/pList2"/>
    <dgm:cxn modelId="{2883119B-CAC3-B04F-9CB8-BDC954B8B7A1}" type="presParOf" srcId="{BCFB25DC-E09C-5B4E-AD0B-3789859E3046}" destId="{0675EDBD-E26C-D441-A809-D7A98C02C476}" srcOrd="0" destOrd="0" presId="urn:microsoft.com/office/officeart/2005/8/layout/pList2"/>
    <dgm:cxn modelId="{9B6D4E60-8C37-384B-8765-6AE524A506A8}" type="presParOf" srcId="{BCFB25DC-E09C-5B4E-AD0B-3789859E3046}" destId="{01EEE1FC-377B-C846-B1F0-51EEC35FABCD}" srcOrd="1" destOrd="0" presId="urn:microsoft.com/office/officeart/2005/8/layout/pList2"/>
    <dgm:cxn modelId="{BA39D902-A548-ED40-A9BF-A8CDD1864230}" type="presParOf" srcId="{BCFB25DC-E09C-5B4E-AD0B-3789859E3046}" destId="{5B11ABB6-F2BD-4340-A4B1-2D481DE2F26D}" srcOrd="2" destOrd="0" presId="urn:microsoft.com/office/officeart/2005/8/layout/pList2"/>
    <dgm:cxn modelId="{057B9986-E67B-E344-8F17-B9A3B24C0924}" type="presParOf" srcId="{B37CA51D-8969-2B44-99FF-651A4C4E60C6}" destId="{3BE91B3B-D091-DA42-BD5B-6AAACE3A7110}" srcOrd="1" destOrd="0" presId="urn:microsoft.com/office/officeart/2005/8/layout/pList2"/>
    <dgm:cxn modelId="{E4030AC7-644A-4D4B-86B7-304C4907AF83}" type="presParOf" srcId="{B37CA51D-8969-2B44-99FF-651A4C4E60C6}" destId="{25C17B43-DCE5-FD4B-924E-611A2086C860}" srcOrd="2" destOrd="0" presId="urn:microsoft.com/office/officeart/2005/8/layout/pList2"/>
    <dgm:cxn modelId="{1BC1C8B3-3BAF-EA4C-8D55-258FC1E5D3CC}" type="presParOf" srcId="{25C17B43-DCE5-FD4B-924E-611A2086C860}" destId="{5A25286E-62FC-EC40-BC59-0C1C47064C68}" srcOrd="0" destOrd="0" presId="urn:microsoft.com/office/officeart/2005/8/layout/pList2"/>
    <dgm:cxn modelId="{3B3E5D58-19C2-A844-AB71-C675D5BAB218}" type="presParOf" srcId="{25C17B43-DCE5-FD4B-924E-611A2086C860}" destId="{C3573296-D324-FE4D-BF5A-97FE9448A836}" srcOrd="1" destOrd="0" presId="urn:microsoft.com/office/officeart/2005/8/layout/pList2"/>
    <dgm:cxn modelId="{FA0856ED-C991-0D44-A22B-E8E6260CB1E5}" type="presParOf" srcId="{25C17B43-DCE5-FD4B-924E-611A2086C860}" destId="{06939723-58C7-8549-A469-5502C3D55D7C}" srcOrd="2" destOrd="0" presId="urn:microsoft.com/office/officeart/2005/8/layout/pList2"/>
    <dgm:cxn modelId="{7D80188D-6B05-3D40-A988-7261FA22E05A}" type="presParOf" srcId="{B37CA51D-8969-2B44-99FF-651A4C4E60C6}" destId="{CA85DAC6-F450-7A40-B4F8-7BA2E1EE7811}" srcOrd="3" destOrd="0" presId="urn:microsoft.com/office/officeart/2005/8/layout/pList2"/>
    <dgm:cxn modelId="{09C4AA47-9E13-3341-B21C-31769EF7C257}" type="presParOf" srcId="{B37CA51D-8969-2B44-99FF-651A4C4E60C6}" destId="{DC50DFCD-DAB3-F745-AC8F-54930E4522BA}" srcOrd="4" destOrd="0" presId="urn:microsoft.com/office/officeart/2005/8/layout/pList2"/>
    <dgm:cxn modelId="{3170AEF5-CFAC-3140-AE1D-C601B5A6DD4E}" type="presParOf" srcId="{DC50DFCD-DAB3-F745-AC8F-54930E4522BA}" destId="{58272D62-D094-E049-B045-845FFACF10E8}" srcOrd="0" destOrd="0" presId="urn:microsoft.com/office/officeart/2005/8/layout/pList2"/>
    <dgm:cxn modelId="{93404C5A-C970-0B43-8E0A-75DC6CDE8580}" type="presParOf" srcId="{DC50DFCD-DAB3-F745-AC8F-54930E4522BA}" destId="{B8FE528A-E2AF-0446-A50D-62453D0A5BF4}" srcOrd="1" destOrd="0" presId="urn:microsoft.com/office/officeart/2005/8/layout/pList2"/>
    <dgm:cxn modelId="{D778FF40-6AB3-1448-BB33-9937165EEFD1}" type="presParOf" srcId="{DC50DFCD-DAB3-F745-AC8F-54930E4522BA}" destId="{D2C0E3B3-0F44-B246-922C-D7A89B0457D6}"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74EA98B-8144-224B-9E44-0E5FE09649A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pl-PL"/>
        </a:p>
      </dgm:t>
    </dgm:pt>
    <dgm:pt modelId="{1D1F0976-6CF0-C24C-9344-37EF07BABA06}">
      <dgm:prSet/>
      <dgm:spPr/>
      <dgm:t>
        <a:bodyPr/>
        <a:lstStyle/>
        <a:p>
          <a:r>
            <a:rPr lang="pl-PL"/>
            <a:t>Wynalazki</a:t>
          </a:r>
        </a:p>
      </dgm:t>
    </dgm:pt>
    <dgm:pt modelId="{6FEE3931-69F1-B247-AEAA-0B7DBD636BC2}" type="parTrans" cxnId="{B595C6C0-70B0-2244-9C67-525F7FD25468}">
      <dgm:prSet/>
      <dgm:spPr/>
      <dgm:t>
        <a:bodyPr/>
        <a:lstStyle/>
        <a:p>
          <a:endParaRPr lang="pl-PL"/>
        </a:p>
      </dgm:t>
    </dgm:pt>
    <dgm:pt modelId="{EBE69D21-D406-BD4B-AFFB-3AD3ED0AD543}" type="sibTrans" cxnId="{B595C6C0-70B0-2244-9C67-525F7FD25468}">
      <dgm:prSet/>
      <dgm:spPr/>
      <dgm:t>
        <a:bodyPr/>
        <a:lstStyle/>
        <a:p>
          <a:endParaRPr lang="pl-PL"/>
        </a:p>
      </dgm:t>
    </dgm:pt>
    <dgm:pt modelId="{025E776D-1901-DE41-B5E8-F7569CBE918B}">
      <dgm:prSet/>
      <dgm:spPr/>
      <dgm:t>
        <a:bodyPr/>
        <a:lstStyle/>
        <a:p>
          <a:r>
            <a:rPr lang="pl-PL"/>
            <a:t>Wzory użytkowe</a:t>
          </a:r>
        </a:p>
      </dgm:t>
    </dgm:pt>
    <dgm:pt modelId="{15500213-868C-374D-A40E-15D76D20B69F}" type="parTrans" cxnId="{973A0FC2-6B70-7B4A-998B-5730175CC0D0}">
      <dgm:prSet/>
      <dgm:spPr/>
      <dgm:t>
        <a:bodyPr/>
        <a:lstStyle/>
        <a:p>
          <a:endParaRPr lang="pl-PL"/>
        </a:p>
      </dgm:t>
    </dgm:pt>
    <dgm:pt modelId="{2C4C8C1B-89FA-5146-8BBF-7DDB8D297BF4}" type="sibTrans" cxnId="{973A0FC2-6B70-7B4A-998B-5730175CC0D0}">
      <dgm:prSet/>
      <dgm:spPr/>
      <dgm:t>
        <a:bodyPr/>
        <a:lstStyle/>
        <a:p>
          <a:endParaRPr lang="pl-PL"/>
        </a:p>
      </dgm:t>
    </dgm:pt>
    <dgm:pt modelId="{3AFDFAB5-D32D-6A4D-9741-D30BC8605C65}">
      <dgm:prSet/>
      <dgm:spPr/>
      <dgm:t>
        <a:bodyPr/>
        <a:lstStyle/>
        <a:p>
          <a:r>
            <a:rPr lang="pl-PL"/>
            <a:t>Wzory przemysłowe</a:t>
          </a:r>
        </a:p>
      </dgm:t>
    </dgm:pt>
    <dgm:pt modelId="{9EACCAE4-E3F2-9649-82F9-4431D53E3C98}" type="parTrans" cxnId="{165AD6FD-00EC-AF4F-BCF8-4CEA15ECA332}">
      <dgm:prSet/>
      <dgm:spPr/>
      <dgm:t>
        <a:bodyPr/>
        <a:lstStyle/>
        <a:p>
          <a:endParaRPr lang="pl-PL"/>
        </a:p>
      </dgm:t>
    </dgm:pt>
    <dgm:pt modelId="{FD8AF118-CB81-F247-81DC-E34804534FBE}" type="sibTrans" cxnId="{165AD6FD-00EC-AF4F-BCF8-4CEA15ECA332}">
      <dgm:prSet/>
      <dgm:spPr/>
      <dgm:t>
        <a:bodyPr/>
        <a:lstStyle/>
        <a:p>
          <a:endParaRPr lang="pl-PL"/>
        </a:p>
      </dgm:t>
    </dgm:pt>
    <dgm:pt modelId="{E55BFF7F-BF8A-5841-B05B-88070C80087D}">
      <dgm:prSet/>
      <dgm:spPr/>
      <dgm:t>
        <a:bodyPr/>
        <a:lstStyle/>
        <a:p>
          <a:r>
            <a:rPr lang="pl-PL"/>
            <a:t>Topografie układów scalonych</a:t>
          </a:r>
        </a:p>
      </dgm:t>
    </dgm:pt>
    <dgm:pt modelId="{F5451E0E-5B74-DF4B-8F2D-2B8466FE5C98}" type="parTrans" cxnId="{6A0AD4B5-4D5D-E643-8A4B-F6AB060634ED}">
      <dgm:prSet/>
      <dgm:spPr/>
      <dgm:t>
        <a:bodyPr/>
        <a:lstStyle/>
        <a:p>
          <a:endParaRPr lang="pl-PL"/>
        </a:p>
      </dgm:t>
    </dgm:pt>
    <dgm:pt modelId="{E404FDAB-5B13-F548-8BD8-CBFFC78A827B}" type="sibTrans" cxnId="{6A0AD4B5-4D5D-E643-8A4B-F6AB060634ED}">
      <dgm:prSet/>
      <dgm:spPr/>
      <dgm:t>
        <a:bodyPr/>
        <a:lstStyle/>
        <a:p>
          <a:endParaRPr lang="pl-PL"/>
        </a:p>
      </dgm:t>
    </dgm:pt>
    <dgm:pt modelId="{CF570A25-978E-044C-992B-D1F023E302A9}">
      <dgm:prSet/>
      <dgm:spPr/>
      <dgm:t>
        <a:bodyPr/>
        <a:lstStyle/>
        <a:p>
          <a:r>
            <a:rPr lang="pl-PL"/>
            <a:t>Projekty racjonalizactorskie </a:t>
          </a:r>
        </a:p>
      </dgm:t>
    </dgm:pt>
    <dgm:pt modelId="{B0E7A29F-E93E-4343-A946-21DE705DB2BB}" type="parTrans" cxnId="{4498AA26-5D7A-E240-A930-CC0129270E98}">
      <dgm:prSet/>
      <dgm:spPr/>
      <dgm:t>
        <a:bodyPr/>
        <a:lstStyle/>
        <a:p>
          <a:endParaRPr lang="pl-PL"/>
        </a:p>
      </dgm:t>
    </dgm:pt>
    <dgm:pt modelId="{541A2484-6B1C-704B-8833-ECCD35B258C3}" type="sibTrans" cxnId="{4498AA26-5D7A-E240-A930-CC0129270E98}">
      <dgm:prSet/>
      <dgm:spPr/>
      <dgm:t>
        <a:bodyPr/>
        <a:lstStyle/>
        <a:p>
          <a:endParaRPr lang="pl-PL"/>
        </a:p>
      </dgm:t>
    </dgm:pt>
    <dgm:pt modelId="{2C6D937B-1600-B64A-8F62-A806B7F02030}" type="pres">
      <dgm:prSet presAssocID="{B74EA98B-8144-224B-9E44-0E5FE09649A4}" presName="linear" presStyleCnt="0">
        <dgm:presLayoutVars>
          <dgm:animLvl val="lvl"/>
          <dgm:resizeHandles val="exact"/>
        </dgm:presLayoutVars>
      </dgm:prSet>
      <dgm:spPr/>
    </dgm:pt>
    <dgm:pt modelId="{84DBC331-7413-524B-919D-AB73A769BC81}" type="pres">
      <dgm:prSet presAssocID="{1D1F0976-6CF0-C24C-9344-37EF07BABA06}" presName="parentText" presStyleLbl="node1" presStyleIdx="0" presStyleCnt="5">
        <dgm:presLayoutVars>
          <dgm:chMax val="0"/>
          <dgm:bulletEnabled val="1"/>
        </dgm:presLayoutVars>
      </dgm:prSet>
      <dgm:spPr/>
    </dgm:pt>
    <dgm:pt modelId="{A45CEDD6-D7CD-6245-96CF-43B004A0F19A}" type="pres">
      <dgm:prSet presAssocID="{EBE69D21-D406-BD4B-AFFB-3AD3ED0AD543}" presName="spacer" presStyleCnt="0"/>
      <dgm:spPr/>
    </dgm:pt>
    <dgm:pt modelId="{05806A00-482A-1A4F-96FD-0B3C7F7AD193}" type="pres">
      <dgm:prSet presAssocID="{025E776D-1901-DE41-B5E8-F7569CBE918B}" presName="parentText" presStyleLbl="node1" presStyleIdx="1" presStyleCnt="5">
        <dgm:presLayoutVars>
          <dgm:chMax val="0"/>
          <dgm:bulletEnabled val="1"/>
        </dgm:presLayoutVars>
      </dgm:prSet>
      <dgm:spPr/>
    </dgm:pt>
    <dgm:pt modelId="{542A99A3-B533-844A-9454-586F062AE688}" type="pres">
      <dgm:prSet presAssocID="{2C4C8C1B-89FA-5146-8BBF-7DDB8D297BF4}" presName="spacer" presStyleCnt="0"/>
      <dgm:spPr/>
    </dgm:pt>
    <dgm:pt modelId="{DE2DB3FC-667C-474E-A290-850387C65CDB}" type="pres">
      <dgm:prSet presAssocID="{3AFDFAB5-D32D-6A4D-9741-D30BC8605C65}" presName="parentText" presStyleLbl="node1" presStyleIdx="2" presStyleCnt="5">
        <dgm:presLayoutVars>
          <dgm:chMax val="0"/>
          <dgm:bulletEnabled val="1"/>
        </dgm:presLayoutVars>
      </dgm:prSet>
      <dgm:spPr/>
    </dgm:pt>
    <dgm:pt modelId="{A0CBE823-50B8-4744-9704-2907943285EF}" type="pres">
      <dgm:prSet presAssocID="{FD8AF118-CB81-F247-81DC-E34804534FBE}" presName="spacer" presStyleCnt="0"/>
      <dgm:spPr/>
    </dgm:pt>
    <dgm:pt modelId="{79C68BA9-AF22-FC45-9AE1-F46EBEE1DE5B}" type="pres">
      <dgm:prSet presAssocID="{E55BFF7F-BF8A-5841-B05B-88070C80087D}" presName="parentText" presStyleLbl="node1" presStyleIdx="3" presStyleCnt="5">
        <dgm:presLayoutVars>
          <dgm:chMax val="0"/>
          <dgm:bulletEnabled val="1"/>
        </dgm:presLayoutVars>
      </dgm:prSet>
      <dgm:spPr/>
    </dgm:pt>
    <dgm:pt modelId="{AF2A7700-FE40-6F43-B68D-A887ADB88005}" type="pres">
      <dgm:prSet presAssocID="{E404FDAB-5B13-F548-8BD8-CBFFC78A827B}" presName="spacer" presStyleCnt="0"/>
      <dgm:spPr/>
    </dgm:pt>
    <dgm:pt modelId="{91ED59DD-BEB0-2B4C-95A5-684C829F5FC7}" type="pres">
      <dgm:prSet presAssocID="{CF570A25-978E-044C-992B-D1F023E302A9}" presName="parentText" presStyleLbl="node1" presStyleIdx="4" presStyleCnt="5">
        <dgm:presLayoutVars>
          <dgm:chMax val="0"/>
          <dgm:bulletEnabled val="1"/>
        </dgm:presLayoutVars>
      </dgm:prSet>
      <dgm:spPr/>
    </dgm:pt>
  </dgm:ptLst>
  <dgm:cxnLst>
    <dgm:cxn modelId="{E312040B-3FC5-3543-B7D0-436019672AA5}" type="presOf" srcId="{3AFDFAB5-D32D-6A4D-9741-D30BC8605C65}" destId="{DE2DB3FC-667C-474E-A290-850387C65CDB}" srcOrd="0" destOrd="0" presId="urn:microsoft.com/office/officeart/2005/8/layout/vList2"/>
    <dgm:cxn modelId="{BCE4300B-E5FA-8B42-8F5D-F33CBB7660C0}" type="presOf" srcId="{1D1F0976-6CF0-C24C-9344-37EF07BABA06}" destId="{84DBC331-7413-524B-919D-AB73A769BC81}" srcOrd="0" destOrd="0" presId="urn:microsoft.com/office/officeart/2005/8/layout/vList2"/>
    <dgm:cxn modelId="{4498AA26-5D7A-E240-A930-CC0129270E98}" srcId="{B74EA98B-8144-224B-9E44-0E5FE09649A4}" destId="{CF570A25-978E-044C-992B-D1F023E302A9}" srcOrd="4" destOrd="0" parTransId="{B0E7A29F-E93E-4343-A946-21DE705DB2BB}" sibTransId="{541A2484-6B1C-704B-8833-ECCD35B258C3}"/>
    <dgm:cxn modelId="{09266E99-8F83-6E40-94A0-8C3254238B19}" type="presOf" srcId="{025E776D-1901-DE41-B5E8-F7569CBE918B}" destId="{05806A00-482A-1A4F-96FD-0B3C7F7AD193}" srcOrd="0" destOrd="0" presId="urn:microsoft.com/office/officeart/2005/8/layout/vList2"/>
    <dgm:cxn modelId="{6A0AD4B5-4D5D-E643-8A4B-F6AB060634ED}" srcId="{B74EA98B-8144-224B-9E44-0E5FE09649A4}" destId="{E55BFF7F-BF8A-5841-B05B-88070C80087D}" srcOrd="3" destOrd="0" parTransId="{F5451E0E-5B74-DF4B-8F2D-2B8466FE5C98}" sibTransId="{E404FDAB-5B13-F548-8BD8-CBFFC78A827B}"/>
    <dgm:cxn modelId="{B595C6C0-70B0-2244-9C67-525F7FD25468}" srcId="{B74EA98B-8144-224B-9E44-0E5FE09649A4}" destId="{1D1F0976-6CF0-C24C-9344-37EF07BABA06}" srcOrd="0" destOrd="0" parTransId="{6FEE3931-69F1-B247-AEAA-0B7DBD636BC2}" sibTransId="{EBE69D21-D406-BD4B-AFFB-3AD3ED0AD543}"/>
    <dgm:cxn modelId="{973A0FC2-6B70-7B4A-998B-5730175CC0D0}" srcId="{B74EA98B-8144-224B-9E44-0E5FE09649A4}" destId="{025E776D-1901-DE41-B5E8-F7569CBE918B}" srcOrd="1" destOrd="0" parTransId="{15500213-868C-374D-A40E-15D76D20B69F}" sibTransId="{2C4C8C1B-89FA-5146-8BBF-7DDB8D297BF4}"/>
    <dgm:cxn modelId="{C0D8C6E1-80DA-944D-9D39-C6D87C108625}" type="presOf" srcId="{B74EA98B-8144-224B-9E44-0E5FE09649A4}" destId="{2C6D937B-1600-B64A-8F62-A806B7F02030}" srcOrd="0" destOrd="0" presId="urn:microsoft.com/office/officeart/2005/8/layout/vList2"/>
    <dgm:cxn modelId="{BE9B7BF0-5CD9-8E43-8245-54DCAEEC31FF}" type="presOf" srcId="{CF570A25-978E-044C-992B-D1F023E302A9}" destId="{91ED59DD-BEB0-2B4C-95A5-684C829F5FC7}" srcOrd="0" destOrd="0" presId="urn:microsoft.com/office/officeart/2005/8/layout/vList2"/>
    <dgm:cxn modelId="{800317FC-189A-B84E-8CFF-EB0F7C08A941}" type="presOf" srcId="{E55BFF7F-BF8A-5841-B05B-88070C80087D}" destId="{79C68BA9-AF22-FC45-9AE1-F46EBEE1DE5B}" srcOrd="0" destOrd="0" presId="urn:microsoft.com/office/officeart/2005/8/layout/vList2"/>
    <dgm:cxn modelId="{165AD6FD-00EC-AF4F-BCF8-4CEA15ECA332}" srcId="{B74EA98B-8144-224B-9E44-0E5FE09649A4}" destId="{3AFDFAB5-D32D-6A4D-9741-D30BC8605C65}" srcOrd="2" destOrd="0" parTransId="{9EACCAE4-E3F2-9649-82F9-4431D53E3C98}" sibTransId="{FD8AF118-CB81-F247-81DC-E34804534FBE}"/>
    <dgm:cxn modelId="{57A659E6-DA01-8F49-92CD-9A5C0DB85DFD}" type="presParOf" srcId="{2C6D937B-1600-B64A-8F62-A806B7F02030}" destId="{84DBC331-7413-524B-919D-AB73A769BC81}" srcOrd="0" destOrd="0" presId="urn:microsoft.com/office/officeart/2005/8/layout/vList2"/>
    <dgm:cxn modelId="{B557B329-CF4A-0946-BE68-0723BF56C7A0}" type="presParOf" srcId="{2C6D937B-1600-B64A-8F62-A806B7F02030}" destId="{A45CEDD6-D7CD-6245-96CF-43B004A0F19A}" srcOrd="1" destOrd="0" presId="urn:microsoft.com/office/officeart/2005/8/layout/vList2"/>
    <dgm:cxn modelId="{1494ECD8-9891-7446-A2CD-753782A396DF}" type="presParOf" srcId="{2C6D937B-1600-B64A-8F62-A806B7F02030}" destId="{05806A00-482A-1A4F-96FD-0B3C7F7AD193}" srcOrd="2" destOrd="0" presId="urn:microsoft.com/office/officeart/2005/8/layout/vList2"/>
    <dgm:cxn modelId="{2C0B2A56-9A77-6347-9B18-482E73CB8CDB}" type="presParOf" srcId="{2C6D937B-1600-B64A-8F62-A806B7F02030}" destId="{542A99A3-B533-844A-9454-586F062AE688}" srcOrd="3" destOrd="0" presId="urn:microsoft.com/office/officeart/2005/8/layout/vList2"/>
    <dgm:cxn modelId="{051EB1F7-DBBC-BF4A-8647-FC2B4E108B94}" type="presParOf" srcId="{2C6D937B-1600-B64A-8F62-A806B7F02030}" destId="{DE2DB3FC-667C-474E-A290-850387C65CDB}" srcOrd="4" destOrd="0" presId="urn:microsoft.com/office/officeart/2005/8/layout/vList2"/>
    <dgm:cxn modelId="{36AE526A-E1FE-9D4C-B651-E12DB383774D}" type="presParOf" srcId="{2C6D937B-1600-B64A-8F62-A806B7F02030}" destId="{A0CBE823-50B8-4744-9704-2907943285EF}" srcOrd="5" destOrd="0" presId="urn:microsoft.com/office/officeart/2005/8/layout/vList2"/>
    <dgm:cxn modelId="{123A648A-8211-6D4A-B465-9E376427272A}" type="presParOf" srcId="{2C6D937B-1600-B64A-8F62-A806B7F02030}" destId="{79C68BA9-AF22-FC45-9AE1-F46EBEE1DE5B}" srcOrd="6" destOrd="0" presId="urn:microsoft.com/office/officeart/2005/8/layout/vList2"/>
    <dgm:cxn modelId="{647CC567-5204-7045-8C4E-F64BCBE8F92F}" type="presParOf" srcId="{2C6D937B-1600-B64A-8F62-A806B7F02030}" destId="{AF2A7700-FE40-6F43-B68D-A887ADB88005}" srcOrd="7" destOrd="0" presId="urn:microsoft.com/office/officeart/2005/8/layout/vList2"/>
    <dgm:cxn modelId="{189997A7-17B5-3B44-BAFA-3B8BFA1D1879}" type="presParOf" srcId="{2C6D937B-1600-B64A-8F62-A806B7F02030}" destId="{91ED59DD-BEB0-2B4C-95A5-684C829F5FC7}"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9BAE0D9-CF1D-AC4D-97F8-A0EDBE1581D5}"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pl-PL"/>
        </a:p>
      </dgm:t>
    </dgm:pt>
    <dgm:pt modelId="{2428289C-AFDA-BE43-A1A3-269912AF4E23}">
      <dgm:prSet phldrT="[Tekst]"/>
      <dgm:spPr/>
      <dgm:t>
        <a:bodyPr/>
        <a:lstStyle/>
        <a:p>
          <a:pPr>
            <a:lnSpc>
              <a:spcPct val="100000"/>
            </a:lnSpc>
            <a:defRPr b="1"/>
          </a:pPr>
          <a:r>
            <a:rPr lang="pl-PL"/>
            <a:t>Sposoby</a:t>
          </a:r>
        </a:p>
      </dgm:t>
    </dgm:pt>
    <dgm:pt modelId="{A61B974E-750D-2246-8E79-10EAC4BC7108}" type="parTrans" cxnId="{DB8166B2-983D-3D44-AC4D-149CBB56FEEF}">
      <dgm:prSet/>
      <dgm:spPr/>
      <dgm:t>
        <a:bodyPr/>
        <a:lstStyle/>
        <a:p>
          <a:endParaRPr lang="pl-PL"/>
        </a:p>
      </dgm:t>
    </dgm:pt>
    <dgm:pt modelId="{0593C6D3-8A5C-164D-B2A5-98A514292DD1}" type="sibTrans" cxnId="{DB8166B2-983D-3D44-AC4D-149CBB56FEEF}">
      <dgm:prSet/>
      <dgm:spPr/>
      <dgm:t>
        <a:bodyPr/>
        <a:lstStyle/>
        <a:p>
          <a:endParaRPr lang="pl-PL"/>
        </a:p>
      </dgm:t>
    </dgm:pt>
    <dgm:pt modelId="{81920F42-1056-8744-B2CC-135B9EDBE6D7}">
      <dgm:prSet phldrT="[Tekst]"/>
      <dgm:spPr/>
      <dgm:t>
        <a:bodyPr/>
        <a:lstStyle/>
        <a:p>
          <a:pPr>
            <a:lnSpc>
              <a:spcPct val="100000"/>
            </a:lnSpc>
          </a:pPr>
          <a:r>
            <a:rPr lang="pl-PL"/>
            <a:t>Wynalazki technologiczne</a:t>
          </a:r>
        </a:p>
      </dgm:t>
    </dgm:pt>
    <dgm:pt modelId="{0CF4769D-032E-6244-B968-4AAA069BAA90}" type="parTrans" cxnId="{705F8513-41E0-CB49-A7BC-B403FA1880B1}">
      <dgm:prSet/>
      <dgm:spPr/>
      <dgm:t>
        <a:bodyPr/>
        <a:lstStyle/>
        <a:p>
          <a:endParaRPr lang="pl-PL"/>
        </a:p>
      </dgm:t>
    </dgm:pt>
    <dgm:pt modelId="{1462CD84-C94F-D14E-B66D-E91092D747C2}" type="sibTrans" cxnId="{705F8513-41E0-CB49-A7BC-B403FA1880B1}">
      <dgm:prSet/>
      <dgm:spPr/>
      <dgm:t>
        <a:bodyPr/>
        <a:lstStyle/>
        <a:p>
          <a:endParaRPr lang="pl-PL"/>
        </a:p>
      </dgm:t>
    </dgm:pt>
    <dgm:pt modelId="{3D5C0818-4887-E249-BD0C-E4184224B64F}">
      <dgm:prSet phldrT="[Tekst]"/>
      <dgm:spPr/>
      <dgm:t>
        <a:bodyPr/>
        <a:lstStyle/>
        <a:p>
          <a:pPr>
            <a:lnSpc>
              <a:spcPct val="100000"/>
            </a:lnSpc>
          </a:pPr>
          <a:r>
            <a:rPr lang="pl-PL"/>
            <a:t>Metody działania</a:t>
          </a:r>
        </a:p>
        <a:p>
          <a:pPr>
            <a:lnSpc>
              <a:spcPct val="100000"/>
            </a:lnSpc>
          </a:pPr>
          <a:r>
            <a:rPr lang="pl-PL"/>
            <a:t>Np.. Procesy prowadzone na przedmiotach materialnych, energii lub sygnałach, których efektem jest uzyskanie odmiennego niż dotychczasowy, pożądanego stanu lub postaci produktu, energii lub sygnału</a:t>
          </a:r>
        </a:p>
      </dgm:t>
    </dgm:pt>
    <dgm:pt modelId="{18E20D87-34C5-9C4D-B35A-E32D0D4847D2}" type="parTrans" cxnId="{7D228079-D9A3-624F-A255-58F018B72DC6}">
      <dgm:prSet/>
      <dgm:spPr/>
      <dgm:t>
        <a:bodyPr/>
        <a:lstStyle/>
        <a:p>
          <a:endParaRPr lang="pl-PL"/>
        </a:p>
      </dgm:t>
    </dgm:pt>
    <dgm:pt modelId="{8021B6D4-473E-4844-962F-1C300F7A7C13}" type="sibTrans" cxnId="{7D228079-D9A3-624F-A255-58F018B72DC6}">
      <dgm:prSet/>
      <dgm:spPr/>
      <dgm:t>
        <a:bodyPr/>
        <a:lstStyle/>
        <a:p>
          <a:endParaRPr lang="pl-PL"/>
        </a:p>
      </dgm:t>
    </dgm:pt>
    <dgm:pt modelId="{2436CA48-486E-F24A-9E5B-F58C408E7C88}">
      <dgm:prSet phldrT="[Tekst]"/>
      <dgm:spPr/>
      <dgm:t>
        <a:bodyPr/>
        <a:lstStyle/>
        <a:p>
          <a:pPr>
            <a:lnSpc>
              <a:spcPct val="100000"/>
            </a:lnSpc>
            <a:defRPr b="1"/>
          </a:pPr>
          <a:r>
            <a:rPr lang="pl-PL"/>
            <a:t>Urządzenia</a:t>
          </a:r>
        </a:p>
      </dgm:t>
    </dgm:pt>
    <dgm:pt modelId="{A67D0649-0D67-CA44-953E-DF13D5E47745}" type="parTrans" cxnId="{462938D9-1C23-6141-A55A-5BA47437C68C}">
      <dgm:prSet/>
      <dgm:spPr/>
      <dgm:t>
        <a:bodyPr/>
        <a:lstStyle/>
        <a:p>
          <a:endParaRPr lang="pl-PL"/>
        </a:p>
      </dgm:t>
    </dgm:pt>
    <dgm:pt modelId="{D5EE9939-53CE-A14D-BB44-B50F3956F28B}" type="sibTrans" cxnId="{462938D9-1C23-6141-A55A-5BA47437C68C}">
      <dgm:prSet/>
      <dgm:spPr/>
      <dgm:t>
        <a:bodyPr/>
        <a:lstStyle/>
        <a:p>
          <a:endParaRPr lang="pl-PL"/>
        </a:p>
      </dgm:t>
    </dgm:pt>
    <dgm:pt modelId="{E7BB59AC-7358-AF4D-9E6E-422070FB450C}">
      <dgm:prSet phldrT="[Tekst]"/>
      <dgm:spPr/>
      <dgm:t>
        <a:bodyPr/>
        <a:lstStyle/>
        <a:p>
          <a:pPr>
            <a:lnSpc>
              <a:spcPct val="100000"/>
            </a:lnSpc>
          </a:pPr>
          <a:r>
            <a:rPr lang="pl-PL"/>
            <a:t>Wytwory materialne ukształtowane przestrzennie i układy</a:t>
          </a:r>
        </a:p>
        <a:p>
          <a:pPr>
            <a:lnSpc>
              <a:spcPct val="100000"/>
            </a:lnSpc>
          </a:pPr>
          <a:r>
            <a:rPr lang="pl-PL"/>
            <a:t>Np. przyrządy, maszyny, urządzenia zespoły współpracujących urządzeń </a:t>
          </a:r>
        </a:p>
      </dgm:t>
    </dgm:pt>
    <dgm:pt modelId="{A88C61A0-AADB-904E-A375-793A937E7FA3}" type="parTrans" cxnId="{641899D1-6160-424B-94FC-CCD930C7738F}">
      <dgm:prSet/>
      <dgm:spPr/>
      <dgm:t>
        <a:bodyPr/>
        <a:lstStyle/>
        <a:p>
          <a:endParaRPr lang="pl-PL"/>
        </a:p>
      </dgm:t>
    </dgm:pt>
    <dgm:pt modelId="{F4761CF6-78C1-D746-892C-DA7EBA7ED6FE}" type="sibTrans" cxnId="{641899D1-6160-424B-94FC-CCD930C7738F}">
      <dgm:prSet/>
      <dgm:spPr/>
      <dgm:t>
        <a:bodyPr/>
        <a:lstStyle/>
        <a:p>
          <a:endParaRPr lang="pl-PL"/>
        </a:p>
      </dgm:t>
    </dgm:pt>
    <dgm:pt modelId="{0AFA1BB7-DC0E-5743-BB2D-B35B7CCEE3A0}">
      <dgm:prSet phldrT="[Tekst]"/>
      <dgm:spPr/>
      <dgm:t>
        <a:bodyPr/>
        <a:lstStyle/>
        <a:p>
          <a:pPr>
            <a:lnSpc>
              <a:spcPct val="100000"/>
            </a:lnSpc>
            <a:defRPr b="1"/>
          </a:pPr>
          <a:r>
            <a:rPr lang="pl-PL"/>
            <a:t>Produkty</a:t>
          </a:r>
        </a:p>
      </dgm:t>
    </dgm:pt>
    <dgm:pt modelId="{A4AE6FAB-25A5-F34B-B5EF-2C7C0D3F5190}" type="parTrans" cxnId="{544E39AF-B65B-ED49-8BEA-D27EBA062181}">
      <dgm:prSet/>
      <dgm:spPr/>
      <dgm:t>
        <a:bodyPr/>
        <a:lstStyle/>
        <a:p>
          <a:endParaRPr lang="pl-PL"/>
        </a:p>
      </dgm:t>
    </dgm:pt>
    <dgm:pt modelId="{F5681B00-EB47-414D-9A44-21ECE55FCAF8}" type="sibTrans" cxnId="{544E39AF-B65B-ED49-8BEA-D27EBA062181}">
      <dgm:prSet/>
      <dgm:spPr/>
      <dgm:t>
        <a:bodyPr/>
        <a:lstStyle/>
        <a:p>
          <a:endParaRPr lang="pl-PL"/>
        </a:p>
      </dgm:t>
    </dgm:pt>
    <dgm:pt modelId="{3FAD11EE-044A-A14C-8C3E-EDDBCE9652AA}">
      <dgm:prSet phldrT="[Tekst]"/>
      <dgm:spPr/>
      <dgm:t>
        <a:bodyPr/>
        <a:lstStyle/>
        <a:p>
          <a:pPr>
            <a:lnSpc>
              <a:spcPct val="100000"/>
            </a:lnSpc>
          </a:pPr>
          <a:r>
            <a:rPr lang="pl-PL"/>
            <a:t>Wytwór materialny bezpostaciowy</a:t>
          </a:r>
        </a:p>
      </dgm:t>
    </dgm:pt>
    <dgm:pt modelId="{7BED643A-6D3E-304A-B0FC-F6726F32ED94}" type="parTrans" cxnId="{D512BE38-61E9-104F-A4F7-445925BE90BB}">
      <dgm:prSet/>
      <dgm:spPr/>
      <dgm:t>
        <a:bodyPr/>
        <a:lstStyle/>
        <a:p>
          <a:endParaRPr lang="pl-PL"/>
        </a:p>
      </dgm:t>
    </dgm:pt>
    <dgm:pt modelId="{128B9FB1-E1C5-9E4F-B2F4-903289503082}" type="sibTrans" cxnId="{D512BE38-61E9-104F-A4F7-445925BE90BB}">
      <dgm:prSet/>
      <dgm:spPr/>
      <dgm:t>
        <a:bodyPr/>
        <a:lstStyle/>
        <a:p>
          <a:endParaRPr lang="pl-PL"/>
        </a:p>
      </dgm:t>
    </dgm:pt>
    <dgm:pt modelId="{77805CA9-037A-3540-A1E2-9722EDF0CF79}">
      <dgm:prSet phldrT="[Tekst]"/>
      <dgm:spPr/>
      <dgm:t>
        <a:bodyPr/>
        <a:lstStyle/>
        <a:p>
          <a:pPr>
            <a:lnSpc>
              <a:spcPct val="100000"/>
            </a:lnSpc>
          </a:pPr>
          <a:r>
            <a:rPr lang="pl-PL"/>
            <a:t>Np. substancje, mieszaniny, związki chemiczne, środki farmaceutyczne, chwastobójcze, mydło, farba, maść, masa czekoladowa itp. </a:t>
          </a:r>
        </a:p>
      </dgm:t>
    </dgm:pt>
    <dgm:pt modelId="{713DA513-D0A2-B34A-A2C9-8966DCEAEFB3}" type="parTrans" cxnId="{0B6DBA88-D61A-2C45-B778-3A9285432CCF}">
      <dgm:prSet/>
      <dgm:spPr/>
      <dgm:t>
        <a:bodyPr/>
        <a:lstStyle/>
        <a:p>
          <a:endParaRPr lang="pl-PL"/>
        </a:p>
      </dgm:t>
    </dgm:pt>
    <dgm:pt modelId="{18EA936A-8B71-8C4F-A1B4-D58E88373F01}" type="sibTrans" cxnId="{0B6DBA88-D61A-2C45-B778-3A9285432CCF}">
      <dgm:prSet/>
      <dgm:spPr/>
      <dgm:t>
        <a:bodyPr/>
        <a:lstStyle/>
        <a:p>
          <a:endParaRPr lang="pl-PL"/>
        </a:p>
      </dgm:t>
    </dgm:pt>
    <dgm:pt modelId="{E4043849-999C-CA4A-A2A5-E2487533CAF3}">
      <dgm:prSet phldrT="[Tekst]"/>
      <dgm:spPr/>
      <dgm:t>
        <a:bodyPr/>
        <a:lstStyle/>
        <a:p>
          <a:pPr>
            <a:lnSpc>
              <a:spcPct val="100000"/>
            </a:lnSpc>
            <a:defRPr b="1"/>
          </a:pPr>
          <a:r>
            <a:rPr lang="pl-PL"/>
            <a:t>Zastosowania</a:t>
          </a:r>
        </a:p>
      </dgm:t>
    </dgm:pt>
    <dgm:pt modelId="{27B35CE9-D6ED-944D-BA48-1183927C16B3}" type="parTrans" cxnId="{218FDD88-368F-784E-A673-50E0CD4548A1}">
      <dgm:prSet/>
      <dgm:spPr/>
    </dgm:pt>
    <dgm:pt modelId="{EEF8AC8E-C20B-8348-986B-7E11F786245E}" type="sibTrans" cxnId="{218FDD88-368F-784E-A673-50E0CD4548A1}">
      <dgm:prSet/>
      <dgm:spPr/>
      <dgm:t>
        <a:bodyPr/>
        <a:lstStyle/>
        <a:p>
          <a:endParaRPr lang="en-US"/>
        </a:p>
      </dgm:t>
    </dgm:pt>
    <dgm:pt modelId="{D9BBC87E-339A-9640-AB19-4177D96E803A}">
      <dgm:prSet phldrT="[Tekst]"/>
      <dgm:spPr/>
      <dgm:t>
        <a:bodyPr/>
        <a:lstStyle/>
        <a:p>
          <a:pPr>
            <a:lnSpc>
              <a:spcPct val="100000"/>
            </a:lnSpc>
          </a:pPr>
          <a:r>
            <a:rPr lang="pl-PL"/>
            <a:t>opis formułowany jest jak w przypadku sposobu, przy czym dotyczy nowego zastosowania znanej substancji.</a:t>
          </a:r>
        </a:p>
      </dgm:t>
    </dgm:pt>
    <dgm:pt modelId="{7B5579BA-CC0A-DD4C-B11B-905187A9F85F}" type="parTrans" cxnId="{2995B8C2-D308-5347-9AD6-C16439B7E644}">
      <dgm:prSet/>
      <dgm:spPr/>
    </dgm:pt>
    <dgm:pt modelId="{146E9B1E-C2EA-A84D-B504-7D68C445FDA2}" type="sibTrans" cxnId="{2995B8C2-D308-5347-9AD6-C16439B7E644}">
      <dgm:prSet/>
      <dgm:spPr/>
      <dgm:t>
        <a:bodyPr/>
        <a:lstStyle/>
        <a:p>
          <a:endParaRPr lang="en-US"/>
        </a:p>
      </dgm:t>
    </dgm:pt>
    <dgm:pt modelId="{B7E39D9C-8FE6-4673-A878-B9220B70239C}" type="pres">
      <dgm:prSet presAssocID="{09BAE0D9-CF1D-AC4D-97F8-A0EDBE1581D5}" presName="root" presStyleCnt="0">
        <dgm:presLayoutVars>
          <dgm:dir/>
          <dgm:resizeHandles val="exact"/>
        </dgm:presLayoutVars>
      </dgm:prSet>
      <dgm:spPr/>
    </dgm:pt>
    <dgm:pt modelId="{0B61AF95-0AF7-4F02-A471-727B72C59151}" type="pres">
      <dgm:prSet presAssocID="{2428289C-AFDA-BE43-A1A3-269912AF4E23}" presName="compNode" presStyleCnt="0"/>
      <dgm:spPr/>
    </dgm:pt>
    <dgm:pt modelId="{8C0C9553-BB83-4005-BD7C-51392FFED717}" type="pres">
      <dgm:prSet presAssocID="{2428289C-AFDA-BE43-A1A3-269912AF4E2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Żarówka"/>
        </a:ext>
      </dgm:extLst>
    </dgm:pt>
    <dgm:pt modelId="{E9ED5906-58D9-450E-82AB-7D7941AAC502}" type="pres">
      <dgm:prSet presAssocID="{2428289C-AFDA-BE43-A1A3-269912AF4E23}" presName="iconSpace" presStyleCnt="0"/>
      <dgm:spPr/>
    </dgm:pt>
    <dgm:pt modelId="{D8A2393B-3970-4FD8-AF7E-853670664FC7}" type="pres">
      <dgm:prSet presAssocID="{2428289C-AFDA-BE43-A1A3-269912AF4E23}" presName="parTx" presStyleLbl="revTx" presStyleIdx="0" presStyleCnt="8">
        <dgm:presLayoutVars>
          <dgm:chMax val="0"/>
          <dgm:chPref val="0"/>
        </dgm:presLayoutVars>
      </dgm:prSet>
      <dgm:spPr/>
    </dgm:pt>
    <dgm:pt modelId="{5BD0284B-A9D7-4FBC-B16E-2CD18BFE7851}" type="pres">
      <dgm:prSet presAssocID="{2428289C-AFDA-BE43-A1A3-269912AF4E23}" presName="txSpace" presStyleCnt="0"/>
      <dgm:spPr/>
    </dgm:pt>
    <dgm:pt modelId="{48C0488A-D7B0-491D-B525-2E7DDA1A39FA}" type="pres">
      <dgm:prSet presAssocID="{2428289C-AFDA-BE43-A1A3-269912AF4E23}" presName="desTx" presStyleLbl="revTx" presStyleIdx="1" presStyleCnt="8">
        <dgm:presLayoutVars/>
      </dgm:prSet>
      <dgm:spPr/>
    </dgm:pt>
    <dgm:pt modelId="{E8FDAB75-3CED-40C4-8AD9-EC454F8FEF90}" type="pres">
      <dgm:prSet presAssocID="{0593C6D3-8A5C-164D-B2A5-98A514292DD1}" presName="sibTrans" presStyleCnt="0"/>
      <dgm:spPr/>
    </dgm:pt>
    <dgm:pt modelId="{F73D9572-45DA-4FEC-9021-84987F3CC317}" type="pres">
      <dgm:prSet presAssocID="{2436CA48-486E-F24A-9E5B-F58C408E7C88}" presName="compNode" presStyleCnt="0"/>
      <dgm:spPr/>
    </dgm:pt>
    <dgm:pt modelId="{7E813B35-A969-44D5-9AF5-DE1E8031BDF1}" type="pres">
      <dgm:prSet presAssocID="{2436CA48-486E-F24A-9E5B-F58C408E7C8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oła zębate"/>
        </a:ext>
      </dgm:extLst>
    </dgm:pt>
    <dgm:pt modelId="{120343C9-AABD-4AA1-B531-14DDDA707498}" type="pres">
      <dgm:prSet presAssocID="{2436CA48-486E-F24A-9E5B-F58C408E7C88}" presName="iconSpace" presStyleCnt="0"/>
      <dgm:spPr/>
    </dgm:pt>
    <dgm:pt modelId="{4031121A-5744-46E1-84D5-B757143BAEB9}" type="pres">
      <dgm:prSet presAssocID="{2436CA48-486E-F24A-9E5B-F58C408E7C88}" presName="parTx" presStyleLbl="revTx" presStyleIdx="2" presStyleCnt="8">
        <dgm:presLayoutVars>
          <dgm:chMax val="0"/>
          <dgm:chPref val="0"/>
        </dgm:presLayoutVars>
      </dgm:prSet>
      <dgm:spPr/>
    </dgm:pt>
    <dgm:pt modelId="{1FA269D9-505F-461F-91EB-9C5D232B2A89}" type="pres">
      <dgm:prSet presAssocID="{2436CA48-486E-F24A-9E5B-F58C408E7C88}" presName="txSpace" presStyleCnt="0"/>
      <dgm:spPr/>
    </dgm:pt>
    <dgm:pt modelId="{AB21EC9E-77E5-460D-B639-DF543D866CDE}" type="pres">
      <dgm:prSet presAssocID="{2436CA48-486E-F24A-9E5B-F58C408E7C88}" presName="desTx" presStyleLbl="revTx" presStyleIdx="3" presStyleCnt="8">
        <dgm:presLayoutVars/>
      </dgm:prSet>
      <dgm:spPr/>
    </dgm:pt>
    <dgm:pt modelId="{083CB5E3-4F0E-4BFC-A68C-BC7B2FFFA89C}" type="pres">
      <dgm:prSet presAssocID="{D5EE9939-53CE-A14D-BB44-B50F3956F28B}" presName="sibTrans" presStyleCnt="0"/>
      <dgm:spPr/>
    </dgm:pt>
    <dgm:pt modelId="{C1BE1D74-075B-4F42-85A0-8D1F3FB5A858}" type="pres">
      <dgm:prSet presAssocID="{0AFA1BB7-DC0E-5743-BB2D-B35B7CCEE3A0}" presName="compNode" presStyleCnt="0"/>
      <dgm:spPr/>
    </dgm:pt>
    <dgm:pt modelId="{6350AAF9-2B54-462E-B0C5-78A9DCECD389}" type="pres">
      <dgm:prSet presAssocID="{0AFA1BB7-DC0E-5743-BB2D-B35B7CCEE3A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olba"/>
        </a:ext>
      </dgm:extLst>
    </dgm:pt>
    <dgm:pt modelId="{1E8916FF-7CC7-4E4E-9B9B-7A4F8CF80873}" type="pres">
      <dgm:prSet presAssocID="{0AFA1BB7-DC0E-5743-BB2D-B35B7CCEE3A0}" presName="iconSpace" presStyleCnt="0"/>
      <dgm:spPr/>
    </dgm:pt>
    <dgm:pt modelId="{1D6A961D-E8E6-43FD-BB42-BD4439740749}" type="pres">
      <dgm:prSet presAssocID="{0AFA1BB7-DC0E-5743-BB2D-B35B7CCEE3A0}" presName="parTx" presStyleLbl="revTx" presStyleIdx="4" presStyleCnt="8">
        <dgm:presLayoutVars>
          <dgm:chMax val="0"/>
          <dgm:chPref val="0"/>
        </dgm:presLayoutVars>
      </dgm:prSet>
      <dgm:spPr/>
    </dgm:pt>
    <dgm:pt modelId="{DB1CE59A-21EB-4C7B-B9C1-82DDE4359092}" type="pres">
      <dgm:prSet presAssocID="{0AFA1BB7-DC0E-5743-BB2D-B35B7CCEE3A0}" presName="txSpace" presStyleCnt="0"/>
      <dgm:spPr/>
    </dgm:pt>
    <dgm:pt modelId="{EE179376-3A4E-4415-BF34-333C4BD6B2D3}" type="pres">
      <dgm:prSet presAssocID="{0AFA1BB7-DC0E-5743-BB2D-B35B7CCEE3A0}" presName="desTx" presStyleLbl="revTx" presStyleIdx="5" presStyleCnt="8">
        <dgm:presLayoutVars/>
      </dgm:prSet>
      <dgm:spPr/>
    </dgm:pt>
    <dgm:pt modelId="{A0CCB949-3C7D-4794-9E4C-C29EEBC62E13}" type="pres">
      <dgm:prSet presAssocID="{F5681B00-EB47-414D-9A44-21ECE55FCAF8}" presName="sibTrans" presStyleCnt="0"/>
      <dgm:spPr/>
    </dgm:pt>
    <dgm:pt modelId="{310608CE-CC50-43D2-B0D1-6E07DAEE378A}" type="pres">
      <dgm:prSet presAssocID="{E4043849-999C-CA4A-A2A5-E2487533CAF3}" presName="compNode" presStyleCnt="0"/>
      <dgm:spPr/>
    </dgm:pt>
    <dgm:pt modelId="{438D89C9-1DA2-48B6-A8A8-5EA9526706F9}" type="pres">
      <dgm:prSet presAssocID="{E4043849-999C-CA4A-A2A5-E2487533CAF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apisy"/>
        </a:ext>
      </dgm:extLst>
    </dgm:pt>
    <dgm:pt modelId="{04B39A7D-1DC7-4A6F-B439-03328E85FE74}" type="pres">
      <dgm:prSet presAssocID="{E4043849-999C-CA4A-A2A5-E2487533CAF3}" presName="iconSpace" presStyleCnt="0"/>
      <dgm:spPr/>
    </dgm:pt>
    <dgm:pt modelId="{B046C52D-860F-4640-B385-9699126627B0}" type="pres">
      <dgm:prSet presAssocID="{E4043849-999C-CA4A-A2A5-E2487533CAF3}" presName="parTx" presStyleLbl="revTx" presStyleIdx="6" presStyleCnt="8">
        <dgm:presLayoutVars>
          <dgm:chMax val="0"/>
          <dgm:chPref val="0"/>
        </dgm:presLayoutVars>
      </dgm:prSet>
      <dgm:spPr/>
    </dgm:pt>
    <dgm:pt modelId="{36306158-78A4-4E4C-A113-3AE41A2BB86C}" type="pres">
      <dgm:prSet presAssocID="{E4043849-999C-CA4A-A2A5-E2487533CAF3}" presName="txSpace" presStyleCnt="0"/>
      <dgm:spPr/>
    </dgm:pt>
    <dgm:pt modelId="{66691F8A-041F-4A5B-8A28-F9607131F7AC}" type="pres">
      <dgm:prSet presAssocID="{E4043849-999C-CA4A-A2A5-E2487533CAF3}" presName="desTx" presStyleLbl="revTx" presStyleIdx="7" presStyleCnt="8">
        <dgm:presLayoutVars/>
      </dgm:prSet>
      <dgm:spPr/>
    </dgm:pt>
  </dgm:ptLst>
  <dgm:cxnLst>
    <dgm:cxn modelId="{705F8513-41E0-CB49-A7BC-B403FA1880B1}" srcId="{2428289C-AFDA-BE43-A1A3-269912AF4E23}" destId="{81920F42-1056-8744-B2CC-135B9EDBE6D7}" srcOrd="0" destOrd="0" parTransId="{0CF4769D-032E-6244-B968-4AAA069BAA90}" sibTransId="{1462CD84-C94F-D14E-B66D-E91092D747C2}"/>
    <dgm:cxn modelId="{FD335735-233D-E34B-9FBA-86FD8661EBCF}" type="presOf" srcId="{E4043849-999C-CA4A-A2A5-E2487533CAF3}" destId="{B046C52D-860F-4640-B385-9699126627B0}" srcOrd="0" destOrd="0" presId="urn:microsoft.com/office/officeart/2018/5/layout/CenteredIconLabelDescriptionList"/>
    <dgm:cxn modelId="{D512BE38-61E9-104F-A4F7-445925BE90BB}" srcId="{0AFA1BB7-DC0E-5743-BB2D-B35B7CCEE3A0}" destId="{3FAD11EE-044A-A14C-8C3E-EDDBCE9652AA}" srcOrd="0" destOrd="0" parTransId="{7BED643A-6D3E-304A-B0FC-F6726F32ED94}" sibTransId="{128B9FB1-E1C5-9E4F-B2F4-903289503082}"/>
    <dgm:cxn modelId="{E6E1E24B-65A5-8947-94A8-C5120DEAF2FE}" type="presOf" srcId="{2428289C-AFDA-BE43-A1A3-269912AF4E23}" destId="{D8A2393B-3970-4FD8-AF7E-853670664FC7}" srcOrd="0" destOrd="0" presId="urn:microsoft.com/office/officeart/2018/5/layout/CenteredIconLabelDescriptionList"/>
    <dgm:cxn modelId="{1F9A375D-6A66-E649-851B-67FDD012949F}" type="presOf" srcId="{2436CA48-486E-F24A-9E5B-F58C408E7C88}" destId="{4031121A-5744-46E1-84D5-B757143BAEB9}" srcOrd="0" destOrd="0" presId="urn:microsoft.com/office/officeart/2018/5/layout/CenteredIconLabelDescriptionList"/>
    <dgm:cxn modelId="{D7FB9276-CFD7-194F-8A59-20EA6AD2A5EF}" type="presOf" srcId="{09BAE0D9-CF1D-AC4D-97F8-A0EDBE1581D5}" destId="{B7E39D9C-8FE6-4673-A878-B9220B70239C}" srcOrd="0" destOrd="0" presId="urn:microsoft.com/office/officeart/2018/5/layout/CenteredIconLabelDescriptionList"/>
    <dgm:cxn modelId="{7D228079-D9A3-624F-A255-58F018B72DC6}" srcId="{2428289C-AFDA-BE43-A1A3-269912AF4E23}" destId="{3D5C0818-4887-E249-BD0C-E4184224B64F}" srcOrd="1" destOrd="0" parTransId="{18E20D87-34C5-9C4D-B35A-E32D0D4847D2}" sibTransId="{8021B6D4-473E-4844-962F-1C300F7A7C13}"/>
    <dgm:cxn modelId="{6D1F9481-64E3-7047-BE17-5D25657B515C}" type="presOf" srcId="{D9BBC87E-339A-9640-AB19-4177D96E803A}" destId="{66691F8A-041F-4A5B-8A28-F9607131F7AC}" srcOrd="0" destOrd="0" presId="urn:microsoft.com/office/officeart/2018/5/layout/CenteredIconLabelDescriptionList"/>
    <dgm:cxn modelId="{0B6DBA88-D61A-2C45-B778-3A9285432CCF}" srcId="{0AFA1BB7-DC0E-5743-BB2D-B35B7CCEE3A0}" destId="{77805CA9-037A-3540-A1E2-9722EDF0CF79}" srcOrd="1" destOrd="0" parTransId="{713DA513-D0A2-B34A-A2C9-8966DCEAEFB3}" sibTransId="{18EA936A-8B71-8C4F-A1B4-D58E88373F01}"/>
    <dgm:cxn modelId="{218FDD88-368F-784E-A673-50E0CD4548A1}" srcId="{09BAE0D9-CF1D-AC4D-97F8-A0EDBE1581D5}" destId="{E4043849-999C-CA4A-A2A5-E2487533CAF3}" srcOrd="3" destOrd="0" parTransId="{27B35CE9-D6ED-944D-BA48-1183927C16B3}" sibTransId="{EEF8AC8E-C20B-8348-986B-7E11F786245E}"/>
    <dgm:cxn modelId="{EAE6FEA6-9FEC-DB4A-A2D9-F74EE34D1892}" type="presOf" srcId="{E7BB59AC-7358-AF4D-9E6E-422070FB450C}" destId="{AB21EC9E-77E5-460D-B639-DF543D866CDE}" srcOrd="0" destOrd="0" presId="urn:microsoft.com/office/officeart/2018/5/layout/CenteredIconLabelDescriptionList"/>
    <dgm:cxn modelId="{544E39AF-B65B-ED49-8BEA-D27EBA062181}" srcId="{09BAE0D9-CF1D-AC4D-97F8-A0EDBE1581D5}" destId="{0AFA1BB7-DC0E-5743-BB2D-B35B7CCEE3A0}" srcOrd="2" destOrd="0" parTransId="{A4AE6FAB-25A5-F34B-B5EF-2C7C0D3F5190}" sibTransId="{F5681B00-EB47-414D-9A44-21ECE55FCAF8}"/>
    <dgm:cxn modelId="{844F13B0-727C-7C4C-AF95-329650217DBE}" type="presOf" srcId="{3FAD11EE-044A-A14C-8C3E-EDDBCE9652AA}" destId="{EE179376-3A4E-4415-BF34-333C4BD6B2D3}" srcOrd="0" destOrd="0" presId="urn:microsoft.com/office/officeart/2018/5/layout/CenteredIconLabelDescriptionList"/>
    <dgm:cxn modelId="{DB8166B2-983D-3D44-AC4D-149CBB56FEEF}" srcId="{09BAE0D9-CF1D-AC4D-97F8-A0EDBE1581D5}" destId="{2428289C-AFDA-BE43-A1A3-269912AF4E23}" srcOrd="0" destOrd="0" parTransId="{A61B974E-750D-2246-8E79-10EAC4BC7108}" sibTransId="{0593C6D3-8A5C-164D-B2A5-98A514292DD1}"/>
    <dgm:cxn modelId="{2995B8C2-D308-5347-9AD6-C16439B7E644}" srcId="{E4043849-999C-CA4A-A2A5-E2487533CAF3}" destId="{D9BBC87E-339A-9640-AB19-4177D96E803A}" srcOrd="0" destOrd="0" parTransId="{7B5579BA-CC0A-DD4C-B11B-905187A9F85F}" sibTransId="{146E9B1E-C2EA-A84D-B504-7D68C445FDA2}"/>
    <dgm:cxn modelId="{39A00ED1-7527-0D4B-A0A0-9DE4878237F7}" type="presOf" srcId="{77805CA9-037A-3540-A1E2-9722EDF0CF79}" destId="{EE179376-3A4E-4415-BF34-333C4BD6B2D3}" srcOrd="0" destOrd="1" presId="urn:microsoft.com/office/officeart/2018/5/layout/CenteredIconLabelDescriptionList"/>
    <dgm:cxn modelId="{641899D1-6160-424B-94FC-CCD930C7738F}" srcId="{2436CA48-486E-F24A-9E5B-F58C408E7C88}" destId="{E7BB59AC-7358-AF4D-9E6E-422070FB450C}" srcOrd="0" destOrd="0" parTransId="{A88C61A0-AADB-904E-A375-793A937E7FA3}" sibTransId="{F4761CF6-78C1-D746-892C-DA7EBA7ED6FE}"/>
    <dgm:cxn modelId="{461A19D8-FDB4-1C49-92FE-EAA366C5D0EA}" type="presOf" srcId="{81920F42-1056-8744-B2CC-135B9EDBE6D7}" destId="{48C0488A-D7B0-491D-B525-2E7DDA1A39FA}" srcOrd="0" destOrd="0" presId="urn:microsoft.com/office/officeart/2018/5/layout/CenteredIconLabelDescriptionList"/>
    <dgm:cxn modelId="{462938D9-1C23-6141-A55A-5BA47437C68C}" srcId="{09BAE0D9-CF1D-AC4D-97F8-A0EDBE1581D5}" destId="{2436CA48-486E-F24A-9E5B-F58C408E7C88}" srcOrd="1" destOrd="0" parTransId="{A67D0649-0D67-CA44-953E-DF13D5E47745}" sibTransId="{D5EE9939-53CE-A14D-BB44-B50F3956F28B}"/>
    <dgm:cxn modelId="{29AB0DDE-C6F9-354B-9DEE-5CFCB0036532}" type="presOf" srcId="{3D5C0818-4887-E249-BD0C-E4184224B64F}" destId="{48C0488A-D7B0-491D-B525-2E7DDA1A39FA}" srcOrd="0" destOrd="1" presId="urn:microsoft.com/office/officeart/2018/5/layout/CenteredIconLabelDescriptionList"/>
    <dgm:cxn modelId="{D62B81FA-1375-6747-8DA9-2B3C79C0BEED}" type="presOf" srcId="{0AFA1BB7-DC0E-5743-BB2D-B35B7CCEE3A0}" destId="{1D6A961D-E8E6-43FD-BB42-BD4439740749}" srcOrd="0" destOrd="0" presId="urn:microsoft.com/office/officeart/2018/5/layout/CenteredIconLabelDescriptionList"/>
    <dgm:cxn modelId="{F066F9DA-FD8E-6B4B-9F13-8FF74FC42C3D}" type="presParOf" srcId="{B7E39D9C-8FE6-4673-A878-B9220B70239C}" destId="{0B61AF95-0AF7-4F02-A471-727B72C59151}" srcOrd="0" destOrd="0" presId="urn:microsoft.com/office/officeart/2018/5/layout/CenteredIconLabelDescriptionList"/>
    <dgm:cxn modelId="{E7044D86-1908-BD4F-BA60-590D13AC8D38}" type="presParOf" srcId="{0B61AF95-0AF7-4F02-A471-727B72C59151}" destId="{8C0C9553-BB83-4005-BD7C-51392FFED717}" srcOrd="0" destOrd="0" presId="urn:microsoft.com/office/officeart/2018/5/layout/CenteredIconLabelDescriptionList"/>
    <dgm:cxn modelId="{C4C6CFF1-8E7E-F945-9E38-2A1CDFA96209}" type="presParOf" srcId="{0B61AF95-0AF7-4F02-A471-727B72C59151}" destId="{E9ED5906-58D9-450E-82AB-7D7941AAC502}" srcOrd="1" destOrd="0" presId="urn:microsoft.com/office/officeart/2018/5/layout/CenteredIconLabelDescriptionList"/>
    <dgm:cxn modelId="{CA5D87C8-471E-3940-844E-35C16047804F}" type="presParOf" srcId="{0B61AF95-0AF7-4F02-A471-727B72C59151}" destId="{D8A2393B-3970-4FD8-AF7E-853670664FC7}" srcOrd="2" destOrd="0" presId="urn:microsoft.com/office/officeart/2018/5/layout/CenteredIconLabelDescriptionList"/>
    <dgm:cxn modelId="{5801305B-15DE-6745-865E-B3F8595D86C1}" type="presParOf" srcId="{0B61AF95-0AF7-4F02-A471-727B72C59151}" destId="{5BD0284B-A9D7-4FBC-B16E-2CD18BFE7851}" srcOrd="3" destOrd="0" presId="urn:microsoft.com/office/officeart/2018/5/layout/CenteredIconLabelDescriptionList"/>
    <dgm:cxn modelId="{6C38DDC4-1C45-A44C-BAB2-BAE102C32072}" type="presParOf" srcId="{0B61AF95-0AF7-4F02-A471-727B72C59151}" destId="{48C0488A-D7B0-491D-B525-2E7DDA1A39FA}" srcOrd="4" destOrd="0" presId="urn:microsoft.com/office/officeart/2018/5/layout/CenteredIconLabelDescriptionList"/>
    <dgm:cxn modelId="{2FF17554-2390-0149-8B04-269F5DCA930C}" type="presParOf" srcId="{B7E39D9C-8FE6-4673-A878-B9220B70239C}" destId="{E8FDAB75-3CED-40C4-8AD9-EC454F8FEF90}" srcOrd="1" destOrd="0" presId="urn:microsoft.com/office/officeart/2018/5/layout/CenteredIconLabelDescriptionList"/>
    <dgm:cxn modelId="{30FACFAE-F63B-6E41-8DAB-552252D1DA05}" type="presParOf" srcId="{B7E39D9C-8FE6-4673-A878-B9220B70239C}" destId="{F73D9572-45DA-4FEC-9021-84987F3CC317}" srcOrd="2" destOrd="0" presId="urn:microsoft.com/office/officeart/2018/5/layout/CenteredIconLabelDescriptionList"/>
    <dgm:cxn modelId="{1ABF359F-98FC-AB4F-B503-8BB40EAEBFAF}" type="presParOf" srcId="{F73D9572-45DA-4FEC-9021-84987F3CC317}" destId="{7E813B35-A969-44D5-9AF5-DE1E8031BDF1}" srcOrd="0" destOrd="0" presId="urn:microsoft.com/office/officeart/2018/5/layout/CenteredIconLabelDescriptionList"/>
    <dgm:cxn modelId="{D58A0FEC-9DF1-E944-9C55-2A89304BDBBB}" type="presParOf" srcId="{F73D9572-45DA-4FEC-9021-84987F3CC317}" destId="{120343C9-AABD-4AA1-B531-14DDDA707498}" srcOrd="1" destOrd="0" presId="urn:microsoft.com/office/officeart/2018/5/layout/CenteredIconLabelDescriptionList"/>
    <dgm:cxn modelId="{AD485021-1E25-8344-875E-068A6E2EF559}" type="presParOf" srcId="{F73D9572-45DA-4FEC-9021-84987F3CC317}" destId="{4031121A-5744-46E1-84D5-B757143BAEB9}" srcOrd="2" destOrd="0" presId="urn:microsoft.com/office/officeart/2018/5/layout/CenteredIconLabelDescriptionList"/>
    <dgm:cxn modelId="{2B3E7548-B181-4A4D-B02B-3608ABAC9BFD}" type="presParOf" srcId="{F73D9572-45DA-4FEC-9021-84987F3CC317}" destId="{1FA269D9-505F-461F-91EB-9C5D232B2A89}" srcOrd="3" destOrd="0" presId="urn:microsoft.com/office/officeart/2018/5/layout/CenteredIconLabelDescriptionList"/>
    <dgm:cxn modelId="{EDC799D2-0CA5-5B4F-96F6-4F90D78A8E29}" type="presParOf" srcId="{F73D9572-45DA-4FEC-9021-84987F3CC317}" destId="{AB21EC9E-77E5-460D-B639-DF543D866CDE}" srcOrd="4" destOrd="0" presId="urn:microsoft.com/office/officeart/2018/5/layout/CenteredIconLabelDescriptionList"/>
    <dgm:cxn modelId="{EAD4BE62-00F7-414C-ACA8-D7EF76122DD2}" type="presParOf" srcId="{B7E39D9C-8FE6-4673-A878-B9220B70239C}" destId="{083CB5E3-4F0E-4BFC-A68C-BC7B2FFFA89C}" srcOrd="3" destOrd="0" presId="urn:microsoft.com/office/officeart/2018/5/layout/CenteredIconLabelDescriptionList"/>
    <dgm:cxn modelId="{24054E7E-EC4C-5542-8878-2F7AF09B20FE}" type="presParOf" srcId="{B7E39D9C-8FE6-4673-A878-B9220B70239C}" destId="{C1BE1D74-075B-4F42-85A0-8D1F3FB5A858}" srcOrd="4" destOrd="0" presId="urn:microsoft.com/office/officeart/2018/5/layout/CenteredIconLabelDescriptionList"/>
    <dgm:cxn modelId="{E048CDB1-7287-474B-ADD3-46F9A4E6E1F9}" type="presParOf" srcId="{C1BE1D74-075B-4F42-85A0-8D1F3FB5A858}" destId="{6350AAF9-2B54-462E-B0C5-78A9DCECD389}" srcOrd="0" destOrd="0" presId="urn:microsoft.com/office/officeart/2018/5/layout/CenteredIconLabelDescriptionList"/>
    <dgm:cxn modelId="{C366F1B5-D201-224A-925A-456106187500}" type="presParOf" srcId="{C1BE1D74-075B-4F42-85A0-8D1F3FB5A858}" destId="{1E8916FF-7CC7-4E4E-9B9B-7A4F8CF80873}" srcOrd="1" destOrd="0" presId="urn:microsoft.com/office/officeart/2018/5/layout/CenteredIconLabelDescriptionList"/>
    <dgm:cxn modelId="{35F6EEFC-D7BD-734C-BFAA-6EA673B7BB3D}" type="presParOf" srcId="{C1BE1D74-075B-4F42-85A0-8D1F3FB5A858}" destId="{1D6A961D-E8E6-43FD-BB42-BD4439740749}" srcOrd="2" destOrd="0" presId="urn:microsoft.com/office/officeart/2018/5/layout/CenteredIconLabelDescriptionList"/>
    <dgm:cxn modelId="{00D3F257-98B3-6942-91A0-E8F3B37315B3}" type="presParOf" srcId="{C1BE1D74-075B-4F42-85A0-8D1F3FB5A858}" destId="{DB1CE59A-21EB-4C7B-B9C1-82DDE4359092}" srcOrd="3" destOrd="0" presId="urn:microsoft.com/office/officeart/2018/5/layout/CenteredIconLabelDescriptionList"/>
    <dgm:cxn modelId="{2FA5B65D-B3F2-5D47-AA08-DB63E4CE9452}" type="presParOf" srcId="{C1BE1D74-075B-4F42-85A0-8D1F3FB5A858}" destId="{EE179376-3A4E-4415-BF34-333C4BD6B2D3}" srcOrd="4" destOrd="0" presId="urn:microsoft.com/office/officeart/2018/5/layout/CenteredIconLabelDescriptionList"/>
    <dgm:cxn modelId="{1001DC2C-DAA6-8F4E-811C-5F8E2F632F97}" type="presParOf" srcId="{B7E39D9C-8FE6-4673-A878-B9220B70239C}" destId="{A0CCB949-3C7D-4794-9E4C-C29EEBC62E13}" srcOrd="5" destOrd="0" presId="urn:microsoft.com/office/officeart/2018/5/layout/CenteredIconLabelDescriptionList"/>
    <dgm:cxn modelId="{D0D2882D-F4AA-F644-A535-63402C78A041}" type="presParOf" srcId="{B7E39D9C-8FE6-4673-A878-B9220B70239C}" destId="{310608CE-CC50-43D2-B0D1-6E07DAEE378A}" srcOrd="6" destOrd="0" presId="urn:microsoft.com/office/officeart/2018/5/layout/CenteredIconLabelDescriptionList"/>
    <dgm:cxn modelId="{96176100-BF1B-AF48-A11F-1A72B16F60FE}" type="presParOf" srcId="{310608CE-CC50-43D2-B0D1-6E07DAEE378A}" destId="{438D89C9-1DA2-48B6-A8A8-5EA9526706F9}" srcOrd="0" destOrd="0" presId="urn:microsoft.com/office/officeart/2018/5/layout/CenteredIconLabelDescriptionList"/>
    <dgm:cxn modelId="{252F23E3-FA38-BB4B-AF54-DCD47A0AED33}" type="presParOf" srcId="{310608CE-CC50-43D2-B0D1-6E07DAEE378A}" destId="{04B39A7D-1DC7-4A6F-B439-03328E85FE74}" srcOrd="1" destOrd="0" presId="urn:microsoft.com/office/officeart/2018/5/layout/CenteredIconLabelDescriptionList"/>
    <dgm:cxn modelId="{473BEA7A-6074-EF4A-98D8-4505BC93F98C}" type="presParOf" srcId="{310608CE-CC50-43D2-B0D1-6E07DAEE378A}" destId="{B046C52D-860F-4640-B385-9699126627B0}" srcOrd="2" destOrd="0" presId="urn:microsoft.com/office/officeart/2018/5/layout/CenteredIconLabelDescriptionList"/>
    <dgm:cxn modelId="{DF301DEC-1EA9-5049-BA6F-FCFD035D7AE3}" type="presParOf" srcId="{310608CE-CC50-43D2-B0D1-6E07DAEE378A}" destId="{36306158-78A4-4E4C-A113-3AE41A2BB86C}" srcOrd="3" destOrd="0" presId="urn:microsoft.com/office/officeart/2018/5/layout/CenteredIconLabelDescriptionList"/>
    <dgm:cxn modelId="{771491E3-2052-324B-89D2-0A18BE4B4160}" type="presParOf" srcId="{310608CE-CC50-43D2-B0D1-6E07DAEE378A}" destId="{66691F8A-041F-4A5B-8A28-F9607131F7AC}"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7A914DD-B7DB-4ACB-8025-6E7308C4E6CF}" type="doc">
      <dgm:prSet loTypeId="urn:microsoft.com/office/officeart/2016/7/layout/LinearArrowProcessNumbered" loCatId="process" qsTypeId="urn:microsoft.com/office/officeart/2005/8/quickstyle/simple1" qsCatId="simple" csTypeId="urn:microsoft.com/office/officeart/2005/8/colors/colorful5" csCatId="colorful" phldr="1"/>
      <dgm:spPr/>
      <dgm:t>
        <a:bodyPr/>
        <a:lstStyle/>
        <a:p>
          <a:endParaRPr lang="en-US"/>
        </a:p>
      </dgm:t>
    </dgm:pt>
    <dgm:pt modelId="{EF59EFE3-6A18-414A-A0D4-2AA32F32916A}">
      <dgm:prSet/>
      <dgm:spPr/>
      <dgm:t>
        <a:bodyPr/>
        <a:lstStyle/>
        <a:p>
          <a:r>
            <a:rPr lang="pl-PL" dirty="0"/>
            <a:t>Wynalazek musi mieć charakter techniczny, czyli musi w jakiś sposób oddziaływać na materię.</a:t>
          </a:r>
          <a:endParaRPr lang="en-US" dirty="0"/>
        </a:p>
      </dgm:t>
    </dgm:pt>
    <dgm:pt modelId="{BD40EE4C-AB03-4D12-BBA7-A47B89053D6B}" type="parTrans" cxnId="{3929BDF8-1284-4007-9307-77D416EC2114}">
      <dgm:prSet/>
      <dgm:spPr/>
      <dgm:t>
        <a:bodyPr/>
        <a:lstStyle/>
        <a:p>
          <a:endParaRPr lang="en-US"/>
        </a:p>
      </dgm:t>
    </dgm:pt>
    <dgm:pt modelId="{684D0C7A-44FC-452A-BF1D-D550D113FD61}" type="sibTrans" cxnId="{3929BDF8-1284-4007-9307-77D416EC2114}">
      <dgm:prSet phldrT="1"/>
      <dgm:spPr/>
      <dgm:t>
        <a:bodyPr/>
        <a:lstStyle/>
        <a:p>
          <a:r>
            <a:rPr lang="en-US"/>
            <a:t>1</a:t>
          </a:r>
        </a:p>
      </dgm:t>
    </dgm:pt>
    <dgm:pt modelId="{82AB3B7D-7DFC-412D-AA10-4742F99A7F4B}">
      <dgm:prSet/>
      <dgm:spPr/>
      <dgm:t>
        <a:bodyPr/>
        <a:lstStyle/>
        <a:p>
          <a:r>
            <a:rPr lang="pl-PL"/>
            <a:t>Wynalazek musi być nowy.</a:t>
          </a:r>
          <a:endParaRPr lang="en-US"/>
        </a:p>
      </dgm:t>
    </dgm:pt>
    <dgm:pt modelId="{9479EB41-E8C7-4592-BB3E-44C037AC5D7C}" type="parTrans" cxnId="{5E93CD4B-C8F9-4453-8163-33F38C0EA9AA}">
      <dgm:prSet/>
      <dgm:spPr/>
      <dgm:t>
        <a:bodyPr/>
        <a:lstStyle/>
        <a:p>
          <a:endParaRPr lang="en-US"/>
        </a:p>
      </dgm:t>
    </dgm:pt>
    <dgm:pt modelId="{5B4EF092-BF16-4D04-9F6E-7C81060E0F21}" type="sibTrans" cxnId="{5E93CD4B-C8F9-4453-8163-33F38C0EA9AA}">
      <dgm:prSet phldrT="3"/>
      <dgm:spPr/>
      <dgm:t>
        <a:bodyPr/>
        <a:lstStyle/>
        <a:p>
          <a:r>
            <a:rPr lang="en-US"/>
            <a:t>3</a:t>
          </a:r>
        </a:p>
      </dgm:t>
    </dgm:pt>
    <dgm:pt modelId="{749C6279-9412-403E-9CB0-A9B17BF1B429}">
      <dgm:prSet/>
      <dgm:spPr/>
      <dgm:t>
        <a:bodyPr/>
        <a:lstStyle/>
        <a:p>
          <a:r>
            <a:rPr lang="pl-PL"/>
            <a:t>Wynalazek musi posiadać poziom wynalazczy - rozwiązanie musi być dla znawcy z danej dziedziny techniki nieoczywiste lub w pewien sposób zaskakujące.</a:t>
          </a:r>
          <a:endParaRPr lang="en-US"/>
        </a:p>
      </dgm:t>
    </dgm:pt>
    <dgm:pt modelId="{A55A777F-023D-4B7E-A89C-AE5429047A80}" type="parTrans" cxnId="{726BA52F-E3D7-468B-988C-E70840DA1641}">
      <dgm:prSet/>
      <dgm:spPr/>
      <dgm:t>
        <a:bodyPr/>
        <a:lstStyle/>
        <a:p>
          <a:endParaRPr lang="en-US"/>
        </a:p>
      </dgm:t>
    </dgm:pt>
    <dgm:pt modelId="{2252B642-501C-4F75-9DA9-1944FC5D9DED}" type="sibTrans" cxnId="{726BA52F-E3D7-468B-988C-E70840DA1641}">
      <dgm:prSet phldrT="4"/>
      <dgm:spPr/>
      <dgm:t>
        <a:bodyPr/>
        <a:lstStyle/>
        <a:p>
          <a:r>
            <a:rPr lang="en-US"/>
            <a:t>4</a:t>
          </a:r>
        </a:p>
      </dgm:t>
    </dgm:pt>
    <dgm:pt modelId="{1318F1EC-36B5-48ED-ABF6-E9AC2FB062D5}">
      <dgm:prSet/>
      <dgm:spPr/>
      <dgm:t>
        <a:bodyPr/>
        <a:lstStyle/>
        <a:p>
          <a:r>
            <a:rPr lang="pl-PL" dirty="0"/>
            <a:t>Wynalazek musi nadawać się do przemysłowego stosowania - nie może być rozwiązaniem czysto teoretycznym.</a:t>
          </a:r>
          <a:endParaRPr lang="en-US" dirty="0"/>
        </a:p>
      </dgm:t>
    </dgm:pt>
    <dgm:pt modelId="{6EC89D85-D127-4556-88C3-7C38594A01DD}" type="parTrans" cxnId="{75EF8A48-D412-4642-891A-74F98A90462F}">
      <dgm:prSet/>
      <dgm:spPr/>
      <dgm:t>
        <a:bodyPr/>
        <a:lstStyle/>
        <a:p>
          <a:endParaRPr lang="en-US"/>
        </a:p>
      </dgm:t>
    </dgm:pt>
    <dgm:pt modelId="{A34547A6-2457-4451-908B-71EE429BA63D}" type="sibTrans" cxnId="{75EF8A48-D412-4642-891A-74F98A90462F}">
      <dgm:prSet phldrT="5"/>
      <dgm:spPr/>
      <dgm:t>
        <a:bodyPr/>
        <a:lstStyle/>
        <a:p>
          <a:r>
            <a:rPr lang="en-US"/>
            <a:t>5</a:t>
          </a:r>
        </a:p>
      </dgm:t>
    </dgm:pt>
    <dgm:pt modelId="{731135CC-7322-014F-BB70-05C3928B99D6}">
      <dgm:prSet/>
      <dgm:spPr/>
      <dgm:t>
        <a:bodyPr/>
        <a:lstStyle/>
        <a:p>
          <a:r>
            <a:rPr lang="pl-PL" dirty="0"/>
            <a:t>Nie zachodzą przypadki wyłączenia rozwiązania z ochrony</a:t>
          </a:r>
        </a:p>
      </dgm:t>
    </dgm:pt>
    <dgm:pt modelId="{EF9D9384-F058-4B42-BE2B-B2D6A47E9773}" type="parTrans" cxnId="{33011A85-878C-9C4E-B028-D073185105D3}">
      <dgm:prSet/>
      <dgm:spPr/>
      <dgm:t>
        <a:bodyPr/>
        <a:lstStyle/>
        <a:p>
          <a:endParaRPr lang="pl-PL"/>
        </a:p>
      </dgm:t>
    </dgm:pt>
    <dgm:pt modelId="{96DD23D8-874B-C94F-A751-E4FD010E2667}" type="sibTrans" cxnId="{33011A85-878C-9C4E-B028-D073185105D3}">
      <dgm:prSet phldrT="7"/>
      <dgm:spPr/>
      <dgm:t>
        <a:bodyPr/>
        <a:lstStyle/>
        <a:p>
          <a:r>
            <a:rPr lang="pl-PL"/>
            <a:t>7</a:t>
          </a:r>
        </a:p>
      </dgm:t>
    </dgm:pt>
    <dgm:pt modelId="{DAAA6948-D9F4-8C4E-A0A1-8A3B8F14DE99}">
      <dgm:prSet/>
      <dgm:spPr/>
      <dgm:t>
        <a:bodyPr/>
        <a:lstStyle/>
        <a:p>
          <a:r>
            <a:rPr lang="pl-PL" dirty="0"/>
            <a:t>Wynalazek musi być przedstawiony w sposób jasny i dostateczny</a:t>
          </a:r>
        </a:p>
      </dgm:t>
    </dgm:pt>
    <dgm:pt modelId="{9FC62BF9-1BFA-DA42-9E46-5658A1E72CED}" type="parTrans" cxnId="{130EA6F6-FC2D-C248-AAA1-D7D74DFA5161}">
      <dgm:prSet/>
      <dgm:spPr/>
      <dgm:t>
        <a:bodyPr/>
        <a:lstStyle/>
        <a:p>
          <a:endParaRPr lang="pl-PL"/>
        </a:p>
      </dgm:t>
    </dgm:pt>
    <dgm:pt modelId="{AD942D0A-382A-F244-A60D-048E7E141CF7}" type="sibTrans" cxnId="{130EA6F6-FC2D-C248-AAA1-D7D74DFA5161}">
      <dgm:prSet phldrT="2"/>
      <dgm:spPr/>
      <dgm:t>
        <a:bodyPr/>
        <a:lstStyle/>
        <a:p>
          <a:r>
            <a:rPr lang="pl-PL"/>
            <a:t>2</a:t>
          </a:r>
        </a:p>
      </dgm:t>
    </dgm:pt>
    <dgm:pt modelId="{7B4F039C-A7C6-5C4A-8130-F2771F92B628}">
      <dgm:prSet/>
      <dgm:spPr/>
      <dgm:t>
        <a:bodyPr/>
        <a:lstStyle/>
        <a:p>
          <a:r>
            <a:rPr lang="pl-PL" dirty="0"/>
            <a:t>Zgłoszenie wynalazku musi być jednolite</a:t>
          </a:r>
        </a:p>
      </dgm:t>
    </dgm:pt>
    <dgm:pt modelId="{FB6901FE-794E-8145-9A3E-4F974C834DDE}" type="parTrans" cxnId="{75699FF0-EEAE-A043-BE7D-5E540E649652}">
      <dgm:prSet/>
      <dgm:spPr/>
      <dgm:t>
        <a:bodyPr/>
        <a:lstStyle/>
        <a:p>
          <a:endParaRPr lang="pl-PL"/>
        </a:p>
      </dgm:t>
    </dgm:pt>
    <dgm:pt modelId="{02D2F376-6C61-D44F-8E6A-C4CE4538482D}" type="sibTrans" cxnId="{75699FF0-EEAE-A043-BE7D-5E540E649652}">
      <dgm:prSet phldrT="6"/>
      <dgm:spPr/>
      <dgm:t>
        <a:bodyPr/>
        <a:lstStyle/>
        <a:p>
          <a:r>
            <a:rPr lang="pl-PL"/>
            <a:t>6</a:t>
          </a:r>
        </a:p>
      </dgm:t>
    </dgm:pt>
    <dgm:pt modelId="{080749C0-DE27-D04F-A65E-7752CB0768BE}" type="pres">
      <dgm:prSet presAssocID="{37A914DD-B7DB-4ACB-8025-6E7308C4E6CF}" presName="linearFlow" presStyleCnt="0">
        <dgm:presLayoutVars>
          <dgm:dir/>
          <dgm:animLvl val="lvl"/>
          <dgm:resizeHandles val="exact"/>
        </dgm:presLayoutVars>
      </dgm:prSet>
      <dgm:spPr/>
    </dgm:pt>
    <dgm:pt modelId="{0C878578-B3CE-7B44-8EFC-B5A7A4EB72BB}" type="pres">
      <dgm:prSet presAssocID="{EF59EFE3-6A18-414A-A0D4-2AA32F32916A}" presName="compositeNode" presStyleCnt="0"/>
      <dgm:spPr/>
    </dgm:pt>
    <dgm:pt modelId="{4AC467F6-4316-8147-B8B4-792627850A59}" type="pres">
      <dgm:prSet presAssocID="{EF59EFE3-6A18-414A-A0D4-2AA32F32916A}" presName="parTx" presStyleLbl="node1" presStyleIdx="0" presStyleCnt="0">
        <dgm:presLayoutVars>
          <dgm:chMax val="0"/>
          <dgm:chPref val="0"/>
          <dgm:bulletEnabled val="1"/>
        </dgm:presLayoutVars>
      </dgm:prSet>
      <dgm:spPr/>
    </dgm:pt>
    <dgm:pt modelId="{0A88D549-56A5-394F-B1FD-F0671146C871}" type="pres">
      <dgm:prSet presAssocID="{EF59EFE3-6A18-414A-A0D4-2AA32F32916A}" presName="parSh" presStyleCnt="0"/>
      <dgm:spPr/>
    </dgm:pt>
    <dgm:pt modelId="{9FDF4260-8F6F-DE42-80F7-B02BDC01B163}" type="pres">
      <dgm:prSet presAssocID="{EF59EFE3-6A18-414A-A0D4-2AA32F32916A}" presName="lineNode" presStyleLbl="alignAccFollowNode1" presStyleIdx="0" presStyleCnt="21"/>
      <dgm:spPr/>
    </dgm:pt>
    <dgm:pt modelId="{798C40DE-22BF-2F4E-95DF-42C06E5A7E95}" type="pres">
      <dgm:prSet presAssocID="{EF59EFE3-6A18-414A-A0D4-2AA32F32916A}" presName="lineArrowNode" presStyleLbl="alignAccFollowNode1" presStyleIdx="1" presStyleCnt="21"/>
      <dgm:spPr/>
    </dgm:pt>
    <dgm:pt modelId="{10C6A8D1-7856-C94E-A334-C0EF27672D36}" type="pres">
      <dgm:prSet presAssocID="{684D0C7A-44FC-452A-BF1D-D550D113FD61}" presName="sibTransNodeCircle" presStyleLbl="alignNode1" presStyleIdx="0" presStyleCnt="7">
        <dgm:presLayoutVars>
          <dgm:chMax val="0"/>
          <dgm:bulletEnabled/>
        </dgm:presLayoutVars>
      </dgm:prSet>
      <dgm:spPr/>
    </dgm:pt>
    <dgm:pt modelId="{2989314D-8C20-BC4C-B966-5F36CCF2EAC4}" type="pres">
      <dgm:prSet presAssocID="{684D0C7A-44FC-452A-BF1D-D550D113FD61}" presName="spacerBetweenCircleAndCallout" presStyleCnt="0">
        <dgm:presLayoutVars/>
      </dgm:prSet>
      <dgm:spPr/>
    </dgm:pt>
    <dgm:pt modelId="{84EF0AD4-08FE-E24D-9CB0-55BD9B0E2D58}" type="pres">
      <dgm:prSet presAssocID="{EF59EFE3-6A18-414A-A0D4-2AA32F32916A}" presName="nodeText" presStyleLbl="alignAccFollowNode1" presStyleIdx="2" presStyleCnt="21">
        <dgm:presLayoutVars>
          <dgm:bulletEnabled val="1"/>
        </dgm:presLayoutVars>
      </dgm:prSet>
      <dgm:spPr/>
    </dgm:pt>
    <dgm:pt modelId="{47EACEA5-58C7-5044-BD81-7BFCEDCE8CEB}" type="pres">
      <dgm:prSet presAssocID="{684D0C7A-44FC-452A-BF1D-D550D113FD61}" presName="sibTransComposite" presStyleCnt="0"/>
      <dgm:spPr/>
    </dgm:pt>
    <dgm:pt modelId="{E4A90C55-4DA4-0541-B53F-D53A91B71976}" type="pres">
      <dgm:prSet presAssocID="{DAAA6948-D9F4-8C4E-A0A1-8A3B8F14DE99}" presName="compositeNode" presStyleCnt="0"/>
      <dgm:spPr/>
    </dgm:pt>
    <dgm:pt modelId="{FFE7BC64-EB0F-3B4F-A61B-FCA16E93ED48}" type="pres">
      <dgm:prSet presAssocID="{DAAA6948-D9F4-8C4E-A0A1-8A3B8F14DE99}" presName="parTx" presStyleLbl="node1" presStyleIdx="0" presStyleCnt="0">
        <dgm:presLayoutVars>
          <dgm:chMax val="0"/>
          <dgm:chPref val="0"/>
          <dgm:bulletEnabled val="1"/>
        </dgm:presLayoutVars>
      </dgm:prSet>
      <dgm:spPr/>
    </dgm:pt>
    <dgm:pt modelId="{954CCFD8-13D5-5148-96C3-10F45D6E5168}" type="pres">
      <dgm:prSet presAssocID="{DAAA6948-D9F4-8C4E-A0A1-8A3B8F14DE99}" presName="parSh" presStyleCnt="0"/>
      <dgm:spPr/>
    </dgm:pt>
    <dgm:pt modelId="{3C5CA699-4EF1-E547-8A91-25A391D21352}" type="pres">
      <dgm:prSet presAssocID="{DAAA6948-D9F4-8C4E-A0A1-8A3B8F14DE99}" presName="lineNode" presStyleLbl="alignAccFollowNode1" presStyleIdx="3" presStyleCnt="21"/>
      <dgm:spPr/>
    </dgm:pt>
    <dgm:pt modelId="{FC60B239-D797-334F-B883-2A565F099915}" type="pres">
      <dgm:prSet presAssocID="{DAAA6948-D9F4-8C4E-A0A1-8A3B8F14DE99}" presName="lineArrowNode" presStyleLbl="alignAccFollowNode1" presStyleIdx="4" presStyleCnt="21"/>
      <dgm:spPr/>
    </dgm:pt>
    <dgm:pt modelId="{A9B67266-7ECA-E949-868A-FBABE5B0F956}" type="pres">
      <dgm:prSet presAssocID="{AD942D0A-382A-F244-A60D-048E7E141CF7}" presName="sibTransNodeCircle" presStyleLbl="alignNode1" presStyleIdx="1" presStyleCnt="7">
        <dgm:presLayoutVars>
          <dgm:chMax val="0"/>
          <dgm:bulletEnabled/>
        </dgm:presLayoutVars>
      </dgm:prSet>
      <dgm:spPr/>
    </dgm:pt>
    <dgm:pt modelId="{F62C39C8-B505-EC46-AAE5-7BE275CA3DB1}" type="pres">
      <dgm:prSet presAssocID="{AD942D0A-382A-F244-A60D-048E7E141CF7}" presName="spacerBetweenCircleAndCallout" presStyleCnt="0">
        <dgm:presLayoutVars/>
      </dgm:prSet>
      <dgm:spPr/>
    </dgm:pt>
    <dgm:pt modelId="{F49FAFD6-C0A7-4B44-8E05-5613F7FBE7D5}" type="pres">
      <dgm:prSet presAssocID="{DAAA6948-D9F4-8C4E-A0A1-8A3B8F14DE99}" presName="nodeText" presStyleLbl="alignAccFollowNode1" presStyleIdx="5" presStyleCnt="21">
        <dgm:presLayoutVars>
          <dgm:bulletEnabled val="1"/>
        </dgm:presLayoutVars>
      </dgm:prSet>
      <dgm:spPr/>
    </dgm:pt>
    <dgm:pt modelId="{D1AB2157-1927-AE45-B856-7A2F1EDA7A97}" type="pres">
      <dgm:prSet presAssocID="{AD942D0A-382A-F244-A60D-048E7E141CF7}" presName="sibTransComposite" presStyleCnt="0"/>
      <dgm:spPr/>
    </dgm:pt>
    <dgm:pt modelId="{E4762F14-576D-F241-AEDC-946F6035A7DB}" type="pres">
      <dgm:prSet presAssocID="{82AB3B7D-7DFC-412D-AA10-4742F99A7F4B}" presName="compositeNode" presStyleCnt="0"/>
      <dgm:spPr/>
    </dgm:pt>
    <dgm:pt modelId="{44F5767A-7754-CE44-B165-C178DDC8F6C9}" type="pres">
      <dgm:prSet presAssocID="{82AB3B7D-7DFC-412D-AA10-4742F99A7F4B}" presName="parTx" presStyleLbl="node1" presStyleIdx="0" presStyleCnt="0">
        <dgm:presLayoutVars>
          <dgm:chMax val="0"/>
          <dgm:chPref val="0"/>
          <dgm:bulletEnabled val="1"/>
        </dgm:presLayoutVars>
      </dgm:prSet>
      <dgm:spPr/>
    </dgm:pt>
    <dgm:pt modelId="{3454F53F-F3F3-C449-A8DF-DD799A6D59EB}" type="pres">
      <dgm:prSet presAssocID="{82AB3B7D-7DFC-412D-AA10-4742F99A7F4B}" presName="parSh" presStyleCnt="0"/>
      <dgm:spPr/>
    </dgm:pt>
    <dgm:pt modelId="{3447D6D8-4128-4B41-9631-6504D7346449}" type="pres">
      <dgm:prSet presAssocID="{82AB3B7D-7DFC-412D-AA10-4742F99A7F4B}" presName="lineNode" presStyleLbl="alignAccFollowNode1" presStyleIdx="6" presStyleCnt="21"/>
      <dgm:spPr/>
    </dgm:pt>
    <dgm:pt modelId="{98B0FCAB-7671-534E-BEAB-1F3BC311CAA9}" type="pres">
      <dgm:prSet presAssocID="{82AB3B7D-7DFC-412D-AA10-4742F99A7F4B}" presName="lineArrowNode" presStyleLbl="alignAccFollowNode1" presStyleIdx="7" presStyleCnt="21"/>
      <dgm:spPr/>
    </dgm:pt>
    <dgm:pt modelId="{BB910577-EAAF-3845-A5F7-7501674C5CB3}" type="pres">
      <dgm:prSet presAssocID="{5B4EF092-BF16-4D04-9F6E-7C81060E0F21}" presName="sibTransNodeCircle" presStyleLbl="alignNode1" presStyleIdx="2" presStyleCnt="7">
        <dgm:presLayoutVars>
          <dgm:chMax val="0"/>
          <dgm:bulletEnabled/>
        </dgm:presLayoutVars>
      </dgm:prSet>
      <dgm:spPr/>
    </dgm:pt>
    <dgm:pt modelId="{98D20619-F574-C742-9FBB-18E790632963}" type="pres">
      <dgm:prSet presAssocID="{5B4EF092-BF16-4D04-9F6E-7C81060E0F21}" presName="spacerBetweenCircleAndCallout" presStyleCnt="0">
        <dgm:presLayoutVars/>
      </dgm:prSet>
      <dgm:spPr/>
    </dgm:pt>
    <dgm:pt modelId="{EA492670-C514-7C46-AF19-8CE3AB4ACC9D}" type="pres">
      <dgm:prSet presAssocID="{82AB3B7D-7DFC-412D-AA10-4742F99A7F4B}" presName="nodeText" presStyleLbl="alignAccFollowNode1" presStyleIdx="8" presStyleCnt="21">
        <dgm:presLayoutVars>
          <dgm:bulletEnabled val="1"/>
        </dgm:presLayoutVars>
      </dgm:prSet>
      <dgm:spPr/>
    </dgm:pt>
    <dgm:pt modelId="{10B0F7F3-FC89-D641-BF56-B1447A1B5F1A}" type="pres">
      <dgm:prSet presAssocID="{5B4EF092-BF16-4D04-9F6E-7C81060E0F21}" presName="sibTransComposite" presStyleCnt="0"/>
      <dgm:spPr/>
    </dgm:pt>
    <dgm:pt modelId="{D8BF96E8-6EC8-C84C-A0AF-74DCDBDE23E0}" type="pres">
      <dgm:prSet presAssocID="{749C6279-9412-403E-9CB0-A9B17BF1B429}" presName="compositeNode" presStyleCnt="0"/>
      <dgm:spPr/>
    </dgm:pt>
    <dgm:pt modelId="{4C31604D-1251-F34F-BD41-C397548A9697}" type="pres">
      <dgm:prSet presAssocID="{749C6279-9412-403E-9CB0-A9B17BF1B429}" presName="parTx" presStyleLbl="node1" presStyleIdx="0" presStyleCnt="0">
        <dgm:presLayoutVars>
          <dgm:chMax val="0"/>
          <dgm:chPref val="0"/>
          <dgm:bulletEnabled val="1"/>
        </dgm:presLayoutVars>
      </dgm:prSet>
      <dgm:spPr/>
    </dgm:pt>
    <dgm:pt modelId="{BBDCCC91-96FA-3F44-B041-74F33DD4E54C}" type="pres">
      <dgm:prSet presAssocID="{749C6279-9412-403E-9CB0-A9B17BF1B429}" presName="parSh" presStyleCnt="0"/>
      <dgm:spPr/>
    </dgm:pt>
    <dgm:pt modelId="{77A7E2C8-6A68-294A-A98A-C4E1A20F6EBE}" type="pres">
      <dgm:prSet presAssocID="{749C6279-9412-403E-9CB0-A9B17BF1B429}" presName="lineNode" presStyleLbl="alignAccFollowNode1" presStyleIdx="9" presStyleCnt="21"/>
      <dgm:spPr/>
    </dgm:pt>
    <dgm:pt modelId="{B47AA527-304C-AC46-AC77-BCDAE9AC1495}" type="pres">
      <dgm:prSet presAssocID="{749C6279-9412-403E-9CB0-A9B17BF1B429}" presName="lineArrowNode" presStyleLbl="alignAccFollowNode1" presStyleIdx="10" presStyleCnt="21"/>
      <dgm:spPr/>
    </dgm:pt>
    <dgm:pt modelId="{4725AF0A-6D32-DE4E-B274-FA3434C84B00}" type="pres">
      <dgm:prSet presAssocID="{2252B642-501C-4F75-9DA9-1944FC5D9DED}" presName="sibTransNodeCircle" presStyleLbl="alignNode1" presStyleIdx="3" presStyleCnt="7">
        <dgm:presLayoutVars>
          <dgm:chMax val="0"/>
          <dgm:bulletEnabled/>
        </dgm:presLayoutVars>
      </dgm:prSet>
      <dgm:spPr/>
    </dgm:pt>
    <dgm:pt modelId="{464D5398-3B25-3A45-A84E-1D4B254AE3EA}" type="pres">
      <dgm:prSet presAssocID="{2252B642-501C-4F75-9DA9-1944FC5D9DED}" presName="spacerBetweenCircleAndCallout" presStyleCnt="0">
        <dgm:presLayoutVars/>
      </dgm:prSet>
      <dgm:spPr/>
    </dgm:pt>
    <dgm:pt modelId="{9F9C823D-E710-E249-8D9E-73528785D729}" type="pres">
      <dgm:prSet presAssocID="{749C6279-9412-403E-9CB0-A9B17BF1B429}" presName="nodeText" presStyleLbl="alignAccFollowNode1" presStyleIdx="11" presStyleCnt="21">
        <dgm:presLayoutVars>
          <dgm:bulletEnabled val="1"/>
        </dgm:presLayoutVars>
      </dgm:prSet>
      <dgm:spPr/>
    </dgm:pt>
    <dgm:pt modelId="{56621248-E399-104E-8728-9070838E96E4}" type="pres">
      <dgm:prSet presAssocID="{2252B642-501C-4F75-9DA9-1944FC5D9DED}" presName="sibTransComposite" presStyleCnt="0"/>
      <dgm:spPr/>
    </dgm:pt>
    <dgm:pt modelId="{F9558181-1078-4647-941D-8CB3D7C4DE06}" type="pres">
      <dgm:prSet presAssocID="{1318F1EC-36B5-48ED-ABF6-E9AC2FB062D5}" presName="compositeNode" presStyleCnt="0"/>
      <dgm:spPr/>
    </dgm:pt>
    <dgm:pt modelId="{DF61BBB8-0F1E-3542-8129-1F853DA5ECB2}" type="pres">
      <dgm:prSet presAssocID="{1318F1EC-36B5-48ED-ABF6-E9AC2FB062D5}" presName="parTx" presStyleLbl="node1" presStyleIdx="0" presStyleCnt="0">
        <dgm:presLayoutVars>
          <dgm:chMax val="0"/>
          <dgm:chPref val="0"/>
          <dgm:bulletEnabled val="1"/>
        </dgm:presLayoutVars>
      </dgm:prSet>
      <dgm:spPr/>
    </dgm:pt>
    <dgm:pt modelId="{6BDD9604-E5B3-3E4C-BC5A-1D218E3B8EE2}" type="pres">
      <dgm:prSet presAssocID="{1318F1EC-36B5-48ED-ABF6-E9AC2FB062D5}" presName="parSh" presStyleCnt="0"/>
      <dgm:spPr/>
    </dgm:pt>
    <dgm:pt modelId="{CF9E6020-1C40-FF4E-AD70-D4802511EB79}" type="pres">
      <dgm:prSet presAssocID="{1318F1EC-36B5-48ED-ABF6-E9AC2FB062D5}" presName="lineNode" presStyleLbl="alignAccFollowNode1" presStyleIdx="12" presStyleCnt="21"/>
      <dgm:spPr/>
    </dgm:pt>
    <dgm:pt modelId="{1C849F96-E7B1-D34B-B893-B39FCEEB4939}" type="pres">
      <dgm:prSet presAssocID="{1318F1EC-36B5-48ED-ABF6-E9AC2FB062D5}" presName="lineArrowNode" presStyleLbl="alignAccFollowNode1" presStyleIdx="13" presStyleCnt="21"/>
      <dgm:spPr/>
    </dgm:pt>
    <dgm:pt modelId="{FA5D55F0-37DD-5C4A-AF25-0CC11DF4E57C}" type="pres">
      <dgm:prSet presAssocID="{A34547A6-2457-4451-908B-71EE429BA63D}" presName="sibTransNodeCircle" presStyleLbl="alignNode1" presStyleIdx="4" presStyleCnt="7">
        <dgm:presLayoutVars>
          <dgm:chMax val="0"/>
          <dgm:bulletEnabled/>
        </dgm:presLayoutVars>
      </dgm:prSet>
      <dgm:spPr/>
    </dgm:pt>
    <dgm:pt modelId="{30DE6759-916A-7044-AC07-6FCE9B34A9BA}" type="pres">
      <dgm:prSet presAssocID="{A34547A6-2457-4451-908B-71EE429BA63D}" presName="spacerBetweenCircleAndCallout" presStyleCnt="0">
        <dgm:presLayoutVars/>
      </dgm:prSet>
      <dgm:spPr/>
    </dgm:pt>
    <dgm:pt modelId="{1E42AE78-0595-1140-9CE2-3D39F7138A1E}" type="pres">
      <dgm:prSet presAssocID="{1318F1EC-36B5-48ED-ABF6-E9AC2FB062D5}" presName="nodeText" presStyleLbl="alignAccFollowNode1" presStyleIdx="14" presStyleCnt="21">
        <dgm:presLayoutVars>
          <dgm:bulletEnabled val="1"/>
        </dgm:presLayoutVars>
      </dgm:prSet>
      <dgm:spPr/>
    </dgm:pt>
    <dgm:pt modelId="{30F87967-4723-8C41-A222-B07E3519FF5F}" type="pres">
      <dgm:prSet presAssocID="{A34547A6-2457-4451-908B-71EE429BA63D}" presName="sibTransComposite" presStyleCnt="0"/>
      <dgm:spPr/>
    </dgm:pt>
    <dgm:pt modelId="{C2E33F23-8021-9944-B23A-AF600E6D2ECF}" type="pres">
      <dgm:prSet presAssocID="{7B4F039C-A7C6-5C4A-8130-F2771F92B628}" presName="compositeNode" presStyleCnt="0"/>
      <dgm:spPr/>
    </dgm:pt>
    <dgm:pt modelId="{3CF0A40A-1FF6-D84C-A99F-1F4138F0F385}" type="pres">
      <dgm:prSet presAssocID="{7B4F039C-A7C6-5C4A-8130-F2771F92B628}" presName="parTx" presStyleLbl="node1" presStyleIdx="0" presStyleCnt="0">
        <dgm:presLayoutVars>
          <dgm:chMax val="0"/>
          <dgm:chPref val="0"/>
          <dgm:bulletEnabled val="1"/>
        </dgm:presLayoutVars>
      </dgm:prSet>
      <dgm:spPr/>
    </dgm:pt>
    <dgm:pt modelId="{5C68FB7C-FC65-4F49-9915-2D438A80096B}" type="pres">
      <dgm:prSet presAssocID="{7B4F039C-A7C6-5C4A-8130-F2771F92B628}" presName="parSh" presStyleCnt="0"/>
      <dgm:spPr/>
    </dgm:pt>
    <dgm:pt modelId="{7CD73395-85A2-4547-AF4D-D89E6A705C49}" type="pres">
      <dgm:prSet presAssocID="{7B4F039C-A7C6-5C4A-8130-F2771F92B628}" presName="lineNode" presStyleLbl="alignAccFollowNode1" presStyleIdx="15" presStyleCnt="21"/>
      <dgm:spPr/>
    </dgm:pt>
    <dgm:pt modelId="{17FCC7F2-234C-204C-8D80-43F6AE91538E}" type="pres">
      <dgm:prSet presAssocID="{7B4F039C-A7C6-5C4A-8130-F2771F92B628}" presName="lineArrowNode" presStyleLbl="alignAccFollowNode1" presStyleIdx="16" presStyleCnt="21"/>
      <dgm:spPr/>
    </dgm:pt>
    <dgm:pt modelId="{AACC5103-EA7D-3548-B35D-C85EC03EEF70}" type="pres">
      <dgm:prSet presAssocID="{02D2F376-6C61-D44F-8E6A-C4CE4538482D}" presName="sibTransNodeCircle" presStyleLbl="alignNode1" presStyleIdx="5" presStyleCnt="7">
        <dgm:presLayoutVars>
          <dgm:chMax val="0"/>
          <dgm:bulletEnabled/>
        </dgm:presLayoutVars>
      </dgm:prSet>
      <dgm:spPr/>
    </dgm:pt>
    <dgm:pt modelId="{0DE63722-F5B5-E04E-86F2-698AAC9E1352}" type="pres">
      <dgm:prSet presAssocID="{02D2F376-6C61-D44F-8E6A-C4CE4538482D}" presName="spacerBetweenCircleAndCallout" presStyleCnt="0">
        <dgm:presLayoutVars/>
      </dgm:prSet>
      <dgm:spPr/>
    </dgm:pt>
    <dgm:pt modelId="{EBFA4122-B406-FF4F-9AA0-F38AC67BB392}" type="pres">
      <dgm:prSet presAssocID="{7B4F039C-A7C6-5C4A-8130-F2771F92B628}" presName="nodeText" presStyleLbl="alignAccFollowNode1" presStyleIdx="17" presStyleCnt="21">
        <dgm:presLayoutVars>
          <dgm:bulletEnabled val="1"/>
        </dgm:presLayoutVars>
      </dgm:prSet>
      <dgm:spPr/>
    </dgm:pt>
    <dgm:pt modelId="{B0EF8716-8B33-6348-9F9E-2E51F8B085DD}" type="pres">
      <dgm:prSet presAssocID="{02D2F376-6C61-D44F-8E6A-C4CE4538482D}" presName="sibTransComposite" presStyleCnt="0"/>
      <dgm:spPr/>
    </dgm:pt>
    <dgm:pt modelId="{2497F538-0C79-164B-83E2-C0A044C446B6}" type="pres">
      <dgm:prSet presAssocID="{731135CC-7322-014F-BB70-05C3928B99D6}" presName="compositeNode" presStyleCnt="0"/>
      <dgm:spPr/>
    </dgm:pt>
    <dgm:pt modelId="{425E3BFF-4CA0-9244-8C1A-D3477F421A5D}" type="pres">
      <dgm:prSet presAssocID="{731135CC-7322-014F-BB70-05C3928B99D6}" presName="parTx" presStyleLbl="node1" presStyleIdx="0" presStyleCnt="0">
        <dgm:presLayoutVars>
          <dgm:chMax val="0"/>
          <dgm:chPref val="0"/>
          <dgm:bulletEnabled val="1"/>
        </dgm:presLayoutVars>
      </dgm:prSet>
      <dgm:spPr/>
    </dgm:pt>
    <dgm:pt modelId="{B59E398C-0416-5240-8BE5-7CEABD86B891}" type="pres">
      <dgm:prSet presAssocID="{731135CC-7322-014F-BB70-05C3928B99D6}" presName="parSh" presStyleCnt="0"/>
      <dgm:spPr/>
    </dgm:pt>
    <dgm:pt modelId="{3FB6B233-4067-8C4B-ACDA-CF28E477FB83}" type="pres">
      <dgm:prSet presAssocID="{731135CC-7322-014F-BB70-05C3928B99D6}" presName="lineNode" presStyleLbl="alignAccFollowNode1" presStyleIdx="18" presStyleCnt="21"/>
      <dgm:spPr/>
    </dgm:pt>
    <dgm:pt modelId="{B9F1E1A3-EF29-954D-88C6-4CCB29B374C0}" type="pres">
      <dgm:prSet presAssocID="{731135CC-7322-014F-BB70-05C3928B99D6}" presName="lineArrowNode" presStyleLbl="alignAccFollowNode1" presStyleIdx="19" presStyleCnt="21"/>
      <dgm:spPr/>
    </dgm:pt>
    <dgm:pt modelId="{CD0214CF-6B8B-434F-8E94-7240B780A272}" type="pres">
      <dgm:prSet presAssocID="{96DD23D8-874B-C94F-A751-E4FD010E2667}" presName="sibTransNodeCircle" presStyleLbl="alignNode1" presStyleIdx="6" presStyleCnt="7">
        <dgm:presLayoutVars>
          <dgm:chMax val="0"/>
          <dgm:bulletEnabled/>
        </dgm:presLayoutVars>
      </dgm:prSet>
      <dgm:spPr/>
    </dgm:pt>
    <dgm:pt modelId="{E7D71AAB-B1DE-1F4C-992E-13E373A99212}" type="pres">
      <dgm:prSet presAssocID="{96DD23D8-874B-C94F-A751-E4FD010E2667}" presName="spacerBetweenCircleAndCallout" presStyleCnt="0">
        <dgm:presLayoutVars/>
      </dgm:prSet>
      <dgm:spPr/>
    </dgm:pt>
    <dgm:pt modelId="{233F8969-6F78-B142-9747-6A8249172746}" type="pres">
      <dgm:prSet presAssocID="{731135CC-7322-014F-BB70-05C3928B99D6}" presName="nodeText" presStyleLbl="alignAccFollowNode1" presStyleIdx="20" presStyleCnt="21">
        <dgm:presLayoutVars>
          <dgm:bulletEnabled val="1"/>
        </dgm:presLayoutVars>
      </dgm:prSet>
      <dgm:spPr/>
    </dgm:pt>
  </dgm:ptLst>
  <dgm:cxnLst>
    <dgm:cxn modelId="{2F1C3306-2BD3-9F44-A312-2C5AB6723090}" type="presOf" srcId="{96DD23D8-874B-C94F-A751-E4FD010E2667}" destId="{CD0214CF-6B8B-434F-8E94-7240B780A272}" srcOrd="0" destOrd="0" presId="urn:microsoft.com/office/officeart/2016/7/layout/LinearArrowProcessNumbered"/>
    <dgm:cxn modelId="{85BCDF17-2CD1-CA44-9567-662E4CE8C86F}" type="presOf" srcId="{AD942D0A-382A-F244-A60D-048E7E141CF7}" destId="{A9B67266-7ECA-E949-868A-FBABE5B0F956}" srcOrd="0" destOrd="0" presId="urn:microsoft.com/office/officeart/2016/7/layout/LinearArrowProcessNumbered"/>
    <dgm:cxn modelId="{AF30FE1E-7BEE-474A-87EF-ED576173F933}" type="presOf" srcId="{749C6279-9412-403E-9CB0-A9B17BF1B429}" destId="{9F9C823D-E710-E249-8D9E-73528785D729}" srcOrd="0" destOrd="0" presId="urn:microsoft.com/office/officeart/2016/7/layout/LinearArrowProcessNumbered"/>
    <dgm:cxn modelId="{726BA52F-E3D7-468B-988C-E70840DA1641}" srcId="{37A914DD-B7DB-4ACB-8025-6E7308C4E6CF}" destId="{749C6279-9412-403E-9CB0-A9B17BF1B429}" srcOrd="3" destOrd="0" parTransId="{A55A777F-023D-4B7E-A89C-AE5429047A80}" sibTransId="{2252B642-501C-4F75-9DA9-1944FC5D9DED}"/>
    <dgm:cxn modelId="{A721473E-D079-9E4D-88D9-D73D5BE490DF}" type="presOf" srcId="{731135CC-7322-014F-BB70-05C3928B99D6}" destId="{233F8969-6F78-B142-9747-6A8249172746}" srcOrd="0" destOrd="0" presId="urn:microsoft.com/office/officeart/2016/7/layout/LinearArrowProcessNumbered"/>
    <dgm:cxn modelId="{75EF8A48-D412-4642-891A-74F98A90462F}" srcId="{37A914DD-B7DB-4ACB-8025-6E7308C4E6CF}" destId="{1318F1EC-36B5-48ED-ABF6-E9AC2FB062D5}" srcOrd="4" destOrd="0" parTransId="{6EC89D85-D127-4556-88C3-7C38594A01DD}" sibTransId="{A34547A6-2457-4451-908B-71EE429BA63D}"/>
    <dgm:cxn modelId="{5E93CD4B-C8F9-4453-8163-33F38C0EA9AA}" srcId="{37A914DD-B7DB-4ACB-8025-6E7308C4E6CF}" destId="{82AB3B7D-7DFC-412D-AA10-4742F99A7F4B}" srcOrd="2" destOrd="0" parTransId="{9479EB41-E8C7-4592-BB3E-44C037AC5D7C}" sibTransId="{5B4EF092-BF16-4D04-9F6E-7C81060E0F21}"/>
    <dgm:cxn modelId="{5258185D-C015-614D-8C39-29C0600DACA0}" type="presOf" srcId="{A34547A6-2457-4451-908B-71EE429BA63D}" destId="{FA5D55F0-37DD-5C4A-AF25-0CC11DF4E57C}" srcOrd="0" destOrd="0" presId="urn:microsoft.com/office/officeart/2016/7/layout/LinearArrowProcessNumbered"/>
    <dgm:cxn modelId="{B17F3063-8149-634A-9FAD-68AE81911527}" type="presOf" srcId="{37A914DD-B7DB-4ACB-8025-6E7308C4E6CF}" destId="{080749C0-DE27-D04F-A65E-7752CB0768BE}" srcOrd="0" destOrd="0" presId="urn:microsoft.com/office/officeart/2016/7/layout/LinearArrowProcessNumbered"/>
    <dgm:cxn modelId="{1D171B64-D55B-9946-B70F-F170B9B8562A}" type="presOf" srcId="{02D2F376-6C61-D44F-8E6A-C4CE4538482D}" destId="{AACC5103-EA7D-3548-B35D-C85EC03EEF70}" srcOrd="0" destOrd="0" presId="urn:microsoft.com/office/officeart/2016/7/layout/LinearArrowProcessNumbered"/>
    <dgm:cxn modelId="{F8FB3382-E48F-8246-973D-0532F10AF1C2}" type="presOf" srcId="{1318F1EC-36B5-48ED-ABF6-E9AC2FB062D5}" destId="{1E42AE78-0595-1140-9CE2-3D39F7138A1E}" srcOrd="0" destOrd="0" presId="urn:microsoft.com/office/officeart/2016/7/layout/LinearArrowProcessNumbered"/>
    <dgm:cxn modelId="{33011A85-878C-9C4E-B028-D073185105D3}" srcId="{37A914DD-B7DB-4ACB-8025-6E7308C4E6CF}" destId="{731135CC-7322-014F-BB70-05C3928B99D6}" srcOrd="6" destOrd="0" parTransId="{EF9D9384-F058-4B42-BE2B-B2D6A47E9773}" sibTransId="{96DD23D8-874B-C94F-A751-E4FD010E2667}"/>
    <dgm:cxn modelId="{31D6EA89-F9D5-CC4A-85D3-F6BA298BA977}" type="presOf" srcId="{2252B642-501C-4F75-9DA9-1944FC5D9DED}" destId="{4725AF0A-6D32-DE4E-B274-FA3434C84B00}" srcOrd="0" destOrd="0" presId="urn:microsoft.com/office/officeart/2016/7/layout/LinearArrowProcessNumbered"/>
    <dgm:cxn modelId="{50474C8F-6C83-4042-806B-E089224A27CB}" type="presOf" srcId="{5B4EF092-BF16-4D04-9F6E-7C81060E0F21}" destId="{BB910577-EAAF-3845-A5F7-7501674C5CB3}" srcOrd="0" destOrd="0" presId="urn:microsoft.com/office/officeart/2016/7/layout/LinearArrowProcessNumbered"/>
    <dgm:cxn modelId="{AFF05BA2-7B41-9742-9C83-8918D29C1FCB}" type="presOf" srcId="{EF59EFE3-6A18-414A-A0D4-2AA32F32916A}" destId="{84EF0AD4-08FE-E24D-9CB0-55BD9B0E2D58}" srcOrd="0" destOrd="0" presId="urn:microsoft.com/office/officeart/2016/7/layout/LinearArrowProcessNumbered"/>
    <dgm:cxn modelId="{592FBCAB-9879-8B49-AF38-804D125759FD}" type="presOf" srcId="{7B4F039C-A7C6-5C4A-8130-F2771F92B628}" destId="{EBFA4122-B406-FF4F-9AA0-F38AC67BB392}" srcOrd="0" destOrd="0" presId="urn:microsoft.com/office/officeart/2016/7/layout/LinearArrowProcessNumbered"/>
    <dgm:cxn modelId="{B200CCB7-F236-7E41-BFDF-ED2B9C49E2C7}" type="presOf" srcId="{DAAA6948-D9F4-8C4E-A0A1-8A3B8F14DE99}" destId="{F49FAFD6-C0A7-4B44-8E05-5613F7FBE7D5}" srcOrd="0" destOrd="0" presId="urn:microsoft.com/office/officeart/2016/7/layout/LinearArrowProcessNumbered"/>
    <dgm:cxn modelId="{FE0308CF-497A-CA43-A249-7FAA59FC6B6C}" type="presOf" srcId="{82AB3B7D-7DFC-412D-AA10-4742F99A7F4B}" destId="{EA492670-C514-7C46-AF19-8CE3AB4ACC9D}" srcOrd="0" destOrd="0" presId="urn:microsoft.com/office/officeart/2016/7/layout/LinearArrowProcessNumbered"/>
    <dgm:cxn modelId="{3142FAD6-231F-914D-B1E5-F47F2FF03C2B}" type="presOf" srcId="{684D0C7A-44FC-452A-BF1D-D550D113FD61}" destId="{10C6A8D1-7856-C94E-A334-C0EF27672D36}" srcOrd="0" destOrd="0" presId="urn:microsoft.com/office/officeart/2016/7/layout/LinearArrowProcessNumbered"/>
    <dgm:cxn modelId="{75699FF0-EEAE-A043-BE7D-5E540E649652}" srcId="{37A914DD-B7DB-4ACB-8025-6E7308C4E6CF}" destId="{7B4F039C-A7C6-5C4A-8130-F2771F92B628}" srcOrd="5" destOrd="0" parTransId="{FB6901FE-794E-8145-9A3E-4F974C834DDE}" sibTransId="{02D2F376-6C61-D44F-8E6A-C4CE4538482D}"/>
    <dgm:cxn modelId="{130EA6F6-FC2D-C248-AAA1-D7D74DFA5161}" srcId="{37A914DD-B7DB-4ACB-8025-6E7308C4E6CF}" destId="{DAAA6948-D9F4-8C4E-A0A1-8A3B8F14DE99}" srcOrd="1" destOrd="0" parTransId="{9FC62BF9-1BFA-DA42-9E46-5658A1E72CED}" sibTransId="{AD942D0A-382A-F244-A60D-048E7E141CF7}"/>
    <dgm:cxn modelId="{3929BDF8-1284-4007-9307-77D416EC2114}" srcId="{37A914DD-B7DB-4ACB-8025-6E7308C4E6CF}" destId="{EF59EFE3-6A18-414A-A0D4-2AA32F32916A}" srcOrd="0" destOrd="0" parTransId="{BD40EE4C-AB03-4D12-BBA7-A47B89053D6B}" sibTransId="{684D0C7A-44FC-452A-BF1D-D550D113FD61}"/>
    <dgm:cxn modelId="{312FB418-FF0C-1C4D-8F7A-DC387870E632}" type="presParOf" srcId="{080749C0-DE27-D04F-A65E-7752CB0768BE}" destId="{0C878578-B3CE-7B44-8EFC-B5A7A4EB72BB}" srcOrd="0" destOrd="0" presId="urn:microsoft.com/office/officeart/2016/7/layout/LinearArrowProcessNumbered"/>
    <dgm:cxn modelId="{4541F804-F2C7-984A-9D55-B87758DCC27B}" type="presParOf" srcId="{0C878578-B3CE-7B44-8EFC-B5A7A4EB72BB}" destId="{4AC467F6-4316-8147-B8B4-792627850A59}" srcOrd="0" destOrd="0" presId="urn:microsoft.com/office/officeart/2016/7/layout/LinearArrowProcessNumbered"/>
    <dgm:cxn modelId="{44042B46-4705-6044-A77D-6BDBBDDAB624}" type="presParOf" srcId="{0C878578-B3CE-7B44-8EFC-B5A7A4EB72BB}" destId="{0A88D549-56A5-394F-B1FD-F0671146C871}" srcOrd="1" destOrd="0" presId="urn:microsoft.com/office/officeart/2016/7/layout/LinearArrowProcessNumbered"/>
    <dgm:cxn modelId="{381C651A-D2F2-B54F-BD7E-7F793B56F069}" type="presParOf" srcId="{0A88D549-56A5-394F-B1FD-F0671146C871}" destId="{9FDF4260-8F6F-DE42-80F7-B02BDC01B163}" srcOrd="0" destOrd="0" presId="urn:microsoft.com/office/officeart/2016/7/layout/LinearArrowProcessNumbered"/>
    <dgm:cxn modelId="{393DC7FE-07CD-064F-A2EF-C2AF2D72AC39}" type="presParOf" srcId="{0A88D549-56A5-394F-B1FD-F0671146C871}" destId="{798C40DE-22BF-2F4E-95DF-42C06E5A7E95}" srcOrd="1" destOrd="0" presId="urn:microsoft.com/office/officeart/2016/7/layout/LinearArrowProcessNumbered"/>
    <dgm:cxn modelId="{FDF5F1F7-BD09-B242-A714-ECBC4E6E2B60}" type="presParOf" srcId="{0A88D549-56A5-394F-B1FD-F0671146C871}" destId="{10C6A8D1-7856-C94E-A334-C0EF27672D36}" srcOrd="2" destOrd="0" presId="urn:microsoft.com/office/officeart/2016/7/layout/LinearArrowProcessNumbered"/>
    <dgm:cxn modelId="{A153569A-627E-C042-922B-0A2B01F4A146}" type="presParOf" srcId="{0A88D549-56A5-394F-B1FD-F0671146C871}" destId="{2989314D-8C20-BC4C-B966-5F36CCF2EAC4}" srcOrd="3" destOrd="0" presId="urn:microsoft.com/office/officeart/2016/7/layout/LinearArrowProcessNumbered"/>
    <dgm:cxn modelId="{94F083D5-8F03-BF4E-B6DF-7BD8EDC56436}" type="presParOf" srcId="{0C878578-B3CE-7B44-8EFC-B5A7A4EB72BB}" destId="{84EF0AD4-08FE-E24D-9CB0-55BD9B0E2D58}" srcOrd="2" destOrd="0" presId="urn:microsoft.com/office/officeart/2016/7/layout/LinearArrowProcessNumbered"/>
    <dgm:cxn modelId="{FB373ADD-FEB3-5F46-BDDE-764D08BC57AA}" type="presParOf" srcId="{080749C0-DE27-D04F-A65E-7752CB0768BE}" destId="{47EACEA5-58C7-5044-BD81-7BFCEDCE8CEB}" srcOrd="1" destOrd="0" presId="urn:microsoft.com/office/officeart/2016/7/layout/LinearArrowProcessNumbered"/>
    <dgm:cxn modelId="{62FAEF40-8052-3942-821B-FE883CAC007B}" type="presParOf" srcId="{080749C0-DE27-D04F-A65E-7752CB0768BE}" destId="{E4A90C55-4DA4-0541-B53F-D53A91B71976}" srcOrd="2" destOrd="0" presId="urn:microsoft.com/office/officeart/2016/7/layout/LinearArrowProcessNumbered"/>
    <dgm:cxn modelId="{CDEDBF8F-0EFA-6B4D-80FB-862234AB4FF5}" type="presParOf" srcId="{E4A90C55-4DA4-0541-B53F-D53A91B71976}" destId="{FFE7BC64-EB0F-3B4F-A61B-FCA16E93ED48}" srcOrd="0" destOrd="0" presId="urn:microsoft.com/office/officeart/2016/7/layout/LinearArrowProcessNumbered"/>
    <dgm:cxn modelId="{BFD0FB58-CB4A-4245-AFE3-D7266EBEA679}" type="presParOf" srcId="{E4A90C55-4DA4-0541-B53F-D53A91B71976}" destId="{954CCFD8-13D5-5148-96C3-10F45D6E5168}" srcOrd="1" destOrd="0" presId="urn:microsoft.com/office/officeart/2016/7/layout/LinearArrowProcessNumbered"/>
    <dgm:cxn modelId="{4B91212D-9690-6149-A440-F7F72211CD08}" type="presParOf" srcId="{954CCFD8-13D5-5148-96C3-10F45D6E5168}" destId="{3C5CA699-4EF1-E547-8A91-25A391D21352}" srcOrd="0" destOrd="0" presId="urn:microsoft.com/office/officeart/2016/7/layout/LinearArrowProcessNumbered"/>
    <dgm:cxn modelId="{D4C8D406-0472-8043-9270-FDBC81006288}" type="presParOf" srcId="{954CCFD8-13D5-5148-96C3-10F45D6E5168}" destId="{FC60B239-D797-334F-B883-2A565F099915}" srcOrd="1" destOrd="0" presId="urn:microsoft.com/office/officeart/2016/7/layout/LinearArrowProcessNumbered"/>
    <dgm:cxn modelId="{234395F1-6F88-174D-AE8D-32BAA2529716}" type="presParOf" srcId="{954CCFD8-13D5-5148-96C3-10F45D6E5168}" destId="{A9B67266-7ECA-E949-868A-FBABE5B0F956}" srcOrd="2" destOrd="0" presId="urn:microsoft.com/office/officeart/2016/7/layout/LinearArrowProcessNumbered"/>
    <dgm:cxn modelId="{5DBD7BBD-6CD4-3D45-99FE-1474E9E26D7A}" type="presParOf" srcId="{954CCFD8-13D5-5148-96C3-10F45D6E5168}" destId="{F62C39C8-B505-EC46-AAE5-7BE275CA3DB1}" srcOrd="3" destOrd="0" presId="urn:microsoft.com/office/officeart/2016/7/layout/LinearArrowProcessNumbered"/>
    <dgm:cxn modelId="{2DC904F7-3404-964C-9606-3BC602DF584B}" type="presParOf" srcId="{E4A90C55-4DA4-0541-B53F-D53A91B71976}" destId="{F49FAFD6-C0A7-4B44-8E05-5613F7FBE7D5}" srcOrd="2" destOrd="0" presId="urn:microsoft.com/office/officeart/2016/7/layout/LinearArrowProcessNumbered"/>
    <dgm:cxn modelId="{837840B2-4988-6446-8F70-35E3B9F53FDD}" type="presParOf" srcId="{080749C0-DE27-D04F-A65E-7752CB0768BE}" destId="{D1AB2157-1927-AE45-B856-7A2F1EDA7A97}" srcOrd="3" destOrd="0" presId="urn:microsoft.com/office/officeart/2016/7/layout/LinearArrowProcessNumbered"/>
    <dgm:cxn modelId="{28DB4F32-54A1-E640-AC1C-C207FC89DD0E}" type="presParOf" srcId="{080749C0-DE27-D04F-A65E-7752CB0768BE}" destId="{E4762F14-576D-F241-AEDC-946F6035A7DB}" srcOrd="4" destOrd="0" presId="urn:microsoft.com/office/officeart/2016/7/layout/LinearArrowProcessNumbered"/>
    <dgm:cxn modelId="{D21C17D7-670E-9F47-834B-9214B01FDB78}" type="presParOf" srcId="{E4762F14-576D-F241-AEDC-946F6035A7DB}" destId="{44F5767A-7754-CE44-B165-C178DDC8F6C9}" srcOrd="0" destOrd="0" presId="urn:microsoft.com/office/officeart/2016/7/layout/LinearArrowProcessNumbered"/>
    <dgm:cxn modelId="{F8E9F8E7-0F14-E546-AEA5-62942BB07DC8}" type="presParOf" srcId="{E4762F14-576D-F241-AEDC-946F6035A7DB}" destId="{3454F53F-F3F3-C449-A8DF-DD799A6D59EB}" srcOrd="1" destOrd="0" presId="urn:microsoft.com/office/officeart/2016/7/layout/LinearArrowProcessNumbered"/>
    <dgm:cxn modelId="{6DDCDEA0-C1B7-1A49-BFC1-E3F09A133328}" type="presParOf" srcId="{3454F53F-F3F3-C449-A8DF-DD799A6D59EB}" destId="{3447D6D8-4128-4B41-9631-6504D7346449}" srcOrd="0" destOrd="0" presId="urn:microsoft.com/office/officeart/2016/7/layout/LinearArrowProcessNumbered"/>
    <dgm:cxn modelId="{0118C8B0-7188-0A40-B0E8-9E772D58EF44}" type="presParOf" srcId="{3454F53F-F3F3-C449-A8DF-DD799A6D59EB}" destId="{98B0FCAB-7671-534E-BEAB-1F3BC311CAA9}" srcOrd="1" destOrd="0" presId="urn:microsoft.com/office/officeart/2016/7/layout/LinearArrowProcessNumbered"/>
    <dgm:cxn modelId="{DF1D91C8-2D4D-774A-B514-A2E003ACFB1A}" type="presParOf" srcId="{3454F53F-F3F3-C449-A8DF-DD799A6D59EB}" destId="{BB910577-EAAF-3845-A5F7-7501674C5CB3}" srcOrd="2" destOrd="0" presId="urn:microsoft.com/office/officeart/2016/7/layout/LinearArrowProcessNumbered"/>
    <dgm:cxn modelId="{D85F3156-53A8-9B4D-8192-EF4DD872BCE9}" type="presParOf" srcId="{3454F53F-F3F3-C449-A8DF-DD799A6D59EB}" destId="{98D20619-F574-C742-9FBB-18E790632963}" srcOrd="3" destOrd="0" presId="urn:microsoft.com/office/officeart/2016/7/layout/LinearArrowProcessNumbered"/>
    <dgm:cxn modelId="{DF30FB6F-C1B2-EC46-809C-CB943B02881E}" type="presParOf" srcId="{E4762F14-576D-F241-AEDC-946F6035A7DB}" destId="{EA492670-C514-7C46-AF19-8CE3AB4ACC9D}" srcOrd="2" destOrd="0" presId="urn:microsoft.com/office/officeart/2016/7/layout/LinearArrowProcessNumbered"/>
    <dgm:cxn modelId="{B2CBF975-0501-574A-82D3-A24B26DDA5FA}" type="presParOf" srcId="{080749C0-DE27-D04F-A65E-7752CB0768BE}" destId="{10B0F7F3-FC89-D641-BF56-B1447A1B5F1A}" srcOrd="5" destOrd="0" presId="urn:microsoft.com/office/officeart/2016/7/layout/LinearArrowProcessNumbered"/>
    <dgm:cxn modelId="{1A4F88EB-2454-BA4A-9CBD-F4754919C731}" type="presParOf" srcId="{080749C0-DE27-D04F-A65E-7752CB0768BE}" destId="{D8BF96E8-6EC8-C84C-A0AF-74DCDBDE23E0}" srcOrd="6" destOrd="0" presId="urn:microsoft.com/office/officeart/2016/7/layout/LinearArrowProcessNumbered"/>
    <dgm:cxn modelId="{E3AB1BB5-1A8C-4A4B-BA9F-1E6BD2854B3E}" type="presParOf" srcId="{D8BF96E8-6EC8-C84C-A0AF-74DCDBDE23E0}" destId="{4C31604D-1251-F34F-BD41-C397548A9697}" srcOrd="0" destOrd="0" presId="urn:microsoft.com/office/officeart/2016/7/layout/LinearArrowProcessNumbered"/>
    <dgm:cxn modelId="{D1E2C15D-E4FB-514F-BC35-1DBB82958017}" type="presParOf" srcId="{D8BF96E8-6EC8-C84C-A0AF-74DCDBDE23E0}" destId="{BBDCCC91-96FA-3F44-B041-74F33DD4E54C}" srcOrd="1" destOrd="0" presId="urn:microsoft.com/office/officeart/2016/7/layout/LinearArrowProcessNumbered"/>
    <dgm:cxn modelId="{260F6A9C-4FF0-994B-8EF7-E21DF2EAAEEB}" type="presParOf" srcId="{BBDCCC91-96FA-3F44-B041-74F33DD4E54C}" destId="{77A7E2C8-6A68-294A-A98A-C4E1A20F6EBE}" srcOrd="0" destOrd="0" presId="urn:microsoft.com/office/officeart/2016/7/layout/LinearArrowProcessNumbered"/>
    <dgm:cxn modelId="{BA8F3A34-678C-F940-90C3-A2F2F73F406C}" type="presParOf" srcId="{BBDCCC91-96FA-3F44-B041-74F33DD4E54C}" destId="{B47AA527-304C-AC46-AC77-BCDAE9AC1495}" srcOrd="1" destOrd="0" presId="urn:microsoft.com/office/officeart/2016/7/layout/LinearArrowProcessNumbered"/>
    <dgm:cxn modelId="{B54BA47A-6274-D84A-8A63-CB28EE0753AE}" type="presParOf" srcId="{BBDCCC91-96FA-3F44-B041-74F33DD4E54C}" destId="{4725AF0A-6D32-DE4E-B274-FA3434C84B00}" srcOrd="2" destOrd="0" presId="urn:microsoft.com/office/officeart/2016/7/layout/LinearArrowProcessNumbered"/>
    <dgm:cxn modelId="{9D750FA3-E887-E64B-AF53-1269A371B28B}" type="presParOf" srcId="{BBDCCC91-96FA-3F44-B041-74F33DD4E54C}" destId="{464D5398-3B25-3A45-A84E-1D4B254AE3EA}" srcOrd="3" destOrd="0" presId="urn:microsoft.com/office/officeart/2016/7/layout/LinearArrowProcessNumbered"/>
    <dgm:cxn modelId="{C04AA0BC-46C0-7540-A49D-7CF22DA406AB}" type="presParOf" srcId="{D8BF96E8-6EC8-C84C-A0AF-74DCDBDE23E0}" destId="{9F9C823D-E710-E249-8D9E-73528785D729}" srcOrd="2" destOrd="0" presId="urn:microsoft.com/office/officeart/2016/7/layout/LinearArrowProcessNumbered"/>
    <dgm:cxn modelId="{9C1ADCC3-B7A2-F741-A10D-FDFF66ECE525}" type="presParOf" srcId="{080749C0-DE27-D04F-A65E-7752CB0768BE}" destId="{56621248-E399-104E-8728-9070838E96E4}" srcOrd="7" destOrd="0" presId="urn:microsoft.com/office/officeart/2016/7/layout/LinearArrowProcessNumbered"/>
    <dgm:cxn modelId="{D14D150E-44FC-6948-B238-A10C2D9A754B}" type="presParOf" srcId="{080749C0-DE27-D04F-A65E-7752CB0768BE}" destId="{F9558181-1078-4647-941D-8CB3D7C4DE06}" srcOrd="8" destOrd="0" presId="urn:microsoft.com/office/officeart/2016/7/layout/LinearArrowProcessNumbered"/>
    <dgm:cxn modelId="{97DBF86F-C1CA-E246-B04B-568CDC4AFD1D}" type="presParOf" srcId="{F9558181-1078-4647-941D-8CB3D7C4DE06}" destId="{DF61BBB8-0F1E-3542-8129-1F853DA5ECB2}" srcOrd="0" destOrd="0" presId="urn:microsoft.com/office/officeart/2016/7/layout/LinearArrowProcessNumbered"/>
    <dgm:cxn modelId="{9A205EED-4889-4D46-BA66-14FCBB4B8DDE}" type="presParOf" srcId="{F9558181-1078-4647-941D-8CB3D7C4DE06}" destId="{6BDD9604-E5B3-3E4C-BC5A-1D218E3B8EE2}" srcOrd="1" destOrd="0" presId="urn:microsoft.com/office/officeart/2016/7/layout/LinearArrowProcessNumbered"/>
    <dgm:cxn modelId="{3AC656BE-4C08-1947-AECD-99E7008BF98E}" type="presParOf" srcId="{6BDD9604-E5B3-3E4C-BC5A-1D218E3B8EE2}" destId="{CF9E6020-1C40-FF4E-AD70-D4802511EB79}" srcOrd="0" destOrd="0" presId="urn:microsoft.com/office/officeart/2016/7/layout/LinearArrowProcessNumbered"/>
    <dgm:cxn modelId="{2A36663A-A052-D741-9708-273A825C873E}" type="presParOf" srcId="{6BDD9604-E5B3-3E4C-BC5A-1D218E3B8EE2}" destId="{1C849F96-E7B1-D34B-B893-B39FCEEB4939}" srcOrd="1" destOrd="0" presId="urn:microsoft.com/office/officeart/2016/7/layout/LinearArrowProcessNumbered"/>
    <dgm:cxn modelId="{BAB8AE12-FD76-3044-B161-77F2D4BD34E3}" type="presParOf" srcId="{6BDD9604-E5B3-3E4C-BC5A-1D218E3B8EE2}" destId="{FA5D55F0-37DD-5C4A-AF25-0CC11DF4E57C}" srcOrd="2" destOrd="0" presId="urn:microsoft.com/office/officeart/2016/7/layout/LinearArrowProcessNumbered"/>
    <dgm:cxn modelId="{8D032082-1A86-9446-9C6B-40FAD5EC8AFE}" type="presParOf" srcId="{6BDD9604-E5B3-3E4C-BC5A-1D218E3B8EE2}" destId="{30DE6759-916A-7044-AC07-6FCE9B34A9BA}" srcOrd="3" destOrd="0" presId="urn:microsoft.com/office/officeart/2016/7/layout/LinearArrowProcessNumbered"/>
    <dgm:cxn modelId="{2FF14439-0085-B34A-A965-3BA925BD4E74}" type="presParOf" srcId="{F9558181-1078-4647-941D-8CB3D7C4DE06}" destId="{1E42AE78-0595-1140-9CE2-3D39F7138A1E}" srcOrd="2" destOrd="0" presId="urn:microsoft.com/office/officeart/2016/7/layout/LinearArrowProcessNumbered"/>
    <dgm:cxn modelId="{838A15CB-DEE6-DE4A-BD0F-6190759F8FA9}" type="presParOf" srcId="{080749C0-DE27-D04F-A65E-7752CB0768BE}" destId="{30F87967-4723-8C41-A222-B07E3519FF5F}" srcOrd="9" destOrd="0" presId="urn:microsoft.com/office/officeart/2016/7/layout/LinearArrowProcessNumbered"/>
    <dgm:cxn modelId="{73D0851E-3BF2-DC4D-BCD3-2499A453695C}" type="presParOf" srcId="{080749C0-DE27-D04F-A65E-7752CB0768BE}" destId="{C2E33F23-8021-9944-B23A-AF600E6D2ECF}" srcOrd="10" destOrd="0" presId="urn:microsoft.com/office/officeart/2016/7/layout/LinearArrowProcessNumbered"/>
    <dgm:cxn modelId="{15F07A64-2D9F-A441-A20C-2CF5CDFA0373}" type="presParOf" srcId="{C2E33F23-8021-9944-B23A-AF600E6D2ECF}" destId="{3CF0A40A-1FF6-D84C-A99F-1F4138F0F385}" srcOrd="0" destOrd="0" presId="urn:microsoft.com/office/officeart/2016/7/layout/LinearArrowProcessNumbered"/>
    <dgm:cxn modelId="{BECD0AD2-9F62-D643-91D5-5956F5C2C7E3}" type="presParOf" srcId="{C2E33F23-8021-9944-B23A-AF600E6D2ECF}" destId="{5C68FB7C-FC65-4F49-9915-2D438A80096B}" srcOrd="1" destOrd="0" presId="urn:microsoft.com/office/officeart/2016/7/layout/LinearArrowProcessNumbered"/>
    <dgm:cxn modelId="{D557975D-C367-974A-89CB-67DF196C83E6}" type="presParOf" srcId="{5C68FB7C-FC65-4F49-9915-2D438A80096B}" destId="{7CD73395-85A2-4547-AF4D-D89E6A705C49}" srcOrd="0" destOrd="0" presId="urn:microsoft.com/office/officeart/2016/7/layout/LinearArrowProcessNumbered"/>
    <dgm:cxn modelId="{01BC51B7-C93F-704D-9374-F1628DC42AF4}" type="presParOf" srcId="{5C68FB7C-FC65-4F49-9915-2D438A80096B}" destId="{17FCC7F2-234C-204C-8D80-43F6AE91538E}" srcOrd="1" destOrd="0" presId="urn:microsoft.com/office/officeart/2016/7/layout/LinearArrowProcessNumbered"/>
    <dgm:cxn modelId="{B524472D-3349-0147-9435-68B31B4F18A6}" type="presParOf" srcId="{5C68FB7C-FC65-4F49-9915-2D438A80096B}" destId="{AACC5103-EA7D-3548-B35D-C85EC03EEF70}" srcOrd="2" destOrd="0" presId="urn:microsoft.com/office/officeart/2016/7/layout/LinearArrowProcessNumbered"/>
    <dgm:cxn modelId="{D5831548-55FF-9D48-BA94-DDEC717E99E9}" type="presParOf" srcId="{5C68FB7C-FC65-4F49-9915-2D438A80096B}" destId="{0DE63722-F5B5-E04E-86F2-698AAC9E1352}" srcOrd="3" destOrd="0" presId="urn:microsoft.com/office/officeart/2016/7/layout/LinearArrowProcessNumbered"/>
    <dgm:cxn modelId="{1A6B7507-BE38-E449-BA65-57D0EBAAE597}" type="presParOf" srcId="{C2E33F23-8021-9944-B23A-AF600E6D2ECF}" destId="{EBFA4122-B406-FF4F-9AA0-F38AC67BB392}" srcOrd="2" destOrd="0" presId="urn:microsoft.com/office/officeart/2016/7/layout/LinearArrowProcessNumbered"/>
    <dgm:cxn modelId="{AC5E9448-02F6-CE45-9E09-6616D48DDE6D}" type="presParOf" srcId="{080749C0-DE27-D04F-A65E-7752CB0768BE}" destId="{B0EF8716-8B33-6348-9F9E-2E51F8B085DD}" srcOrd="11" destOrd="0" presId="urn:microsoft.com/office/officeart/2016/7/layout/LinearArrowProcessNumbered"/>
    <dgm:cxn modelId="{841DF3F3-838D-5C4B-9E72-0D96866D3DE7}" type="presParOf" srcId="{080749C0-DE27-D04F-A65E-7752CB0768BE}" destId="{2497F538-0C79-164B-83E2-C0A044C446B6}" srcOrd="12" destOrd="0" presId="urn:microsoft.com/office/officeart/2016/7/layout/LinearArrowProcessNumbered"/>
    <dgm:cxn modelId="{2B7DAC34-7450-DA40-B4C0-265D08E2D1AC}" type="presParOf" srcId="{2497F538-0C79-164B-83E2-C0A044C446B6}" destId="{425E3BFF-4CA0-9244-8C1A-D3477F421A5D}" srcOrd="0" destOrd="0" presId="urn:microsoft.com/office/officeart/2016/7/layout/LinearArrowProcessNumbered"/>
    <dgm:cxn modelId="{2F311CD4-B50F-B44E-A968-426F031F14CF}" type="presParOf" srcId="{2497F538-0C79-164B-83E2-C0A044C446B6}" destId="{B59E398C-0416-5240-8BE5-7CEABD86B891}" srcOrd="1" destOrd="0" presId="urn:microsoft.com/office/officeart/2016/7/layout/LinearArrowProcessNumbered"/>
    <dgm:cxn modelId="{A093B0AC-26FF-8E4B-984B-68F1A18EC7CC}" type="presParOf" srcId="{B59E398C-0416-5240-8BE5-7CEABD86B891}" destId="{3FB6B233-4067-8C4B-ACDA-CF28E477FB83}" srcOrd="0" destOrd="0" presId="urn:microsoft.com/office/officeart/2016/7/layout/LinearArrowProcessNumbered"/>
    <dgm:cxn modelId="{BA3CE67E-314A-ED49-8BAE-9167F2ED23EE}" type="presParOf" srcId="{B59E398C-0416-5240-8BE5-7CEABD86B891}" destId="{B9F1E1A3-EF29-954D-88C6-4CCB29B374C0}" srcOrd="1" destOrd="0" presId="urn:microsoft.com/office/officeart/2016/7/layout/LinearArrowProcessNumbered"/>
    <dgm:cxn modelId="{0207A7DB-99D9-5547-9504-640DB09FA48C}" type="presParOf" srcId="{B59E398C-0416-5240-8BE5-7CEABD86B891}" destId="{CD0214CF-6B8B-434F-8E94-7240B780A272}" srcOrd="2" destOrd="0" presId="urn:microsoft.com/office/officeart/2016/7/layout/LinearArrowProcessNumbered"/>
    <dgm:cxn modelId="{D4D2EEBD-CD9F-0D4E-82CE-F46AC9D8522E}" type="presParOf" srcId="{B59E398C-0416-5240-8BE5-7CEABD86B891}" destId="{E7D71AAB-B1DE-1F4C-992E-13E373A99212}" srcOrd="3" destOrd="0" presId="urn:microsoft.com/office/officeart/2016/7/layout/LinearArrowProcessNumbered"/>
    <dgm:cxn modelId="{3E45A079-E76A-0F43-9D4C-375D15F0EAC4}" type="presParOf" srcId="{2497F538-0C79-164B-83E2-C0A044C446B6}" destId="{233F8969-6F78-B142-9747-6A8249172746}" srcOrd="2" destOrd="0" presId="urn:microsoft.com/office/officeart/2016/7/layout/LinearArrow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DAE5AAF-FCA4-401F-B261-1F036F8E5B26}" type="doc">
      <dgm:prSet loTypeId="urn:microsoft.com/office/officeart/2008/layout/VerticalCurvedList" loCatId="list" qsTypeId="urn:microsoft.com/office/officeart/2005/8/quickstyle/3d4" qsCatId="3D" csTypeId="urn:microsoft.com/office/officeart/2005/8/colors/accent1_2" csCatId="accent1" phldr="1"/>
      <dgm:spPr/>
      <dgm:t>
        <a:bodyPr/>
        <a:lstStyle/>
        <a:p>
          <a:endParaRPr lang="en-US"/>
        </a:p>
      </dgm:t>
    </dgm:pt>
    <dgm:pt modelId="{E36FDDEB-D797-443C-ABFE-7C6F5E48AF93}">
      <dgm:prSet/>
      <dgm:spPr/>
      <dgm:t>
        <a:bodyPr/>
        <a:lstStyle/>
        <a:p>
          <a:r>
            <a:rPr lang="pl-PL" dirty="0"/>
            <a:t>J</a:t>
          </a:r>
          <a:r>
            <a:rPr lang="pl-PL" b="0" i="0" dirty="0"/>
            <a:t>eżeli EPO wyda decyzję o udzieleniu patentu europejskiego, to w przeciągu </a:t>
          </a:r>
          <a:r>
            <a:rPr lang="pl-PL" b="1" i="0" dirty="0"/>
            <a:t>3 miesięcy</a:t>
          </a:r>
          <a:r>
            <a:rPr lang="pl-PL" b="0" i="0" dirty="0"/>
            <a:t> należy dokonać walidacji. </a:t>
          </a:r>
          <a:endParaRPr lang="en-US" dirty="0"/>
        </a:p>
      </dgm:t>
    </dgm:pt>
    <dgm:pt modelId="{6D680203-8080-40A3-B3EA-B6E9EFAAEC18}" type="parTrans" cxnId="{C08CADB4-54F9-4DD7-ADF4-557E531916BA}">
      <dgm:prSet/>
      <dgm:spPr/>
      <dgm:t>
        <a:bodyPr/>
        <a:lstStyle/>
        <a:p>
          <a:endParaRPr lang="en-US"/>
        </a:p>
      </dgm:t>
    </dgm:pt>
    <dgm:pt modelId="{3ADD1433-581D-4384-8E37-08A89FF209FF}" type="sibTrans" cxnId="{C08CADB4-54F9-4DD7-ADF4-557E531916BA}">
      <dgm:prSet/>
      <dgm:spPr/>
      <dgm:t>
        <a:bodyPr/>
        <a:lstStyle/>
        <a:p>
          <a:endParaRPr lang="en-US"/>
        </a:p>
      </dgm:t>
    </dgm:pt>
    <dgm:pt modelId="{2C0747A0-AF75-450D-88E2-4FF6ECA1D3C5}">
      <dgm:prSet/>
      <dgm:spPr/>
      <dgm:t>
        <a:bodyPr/>
        <a:lstStyle/>
        <a:p>
          <a:r>
            <a:rPr lang="pl-PL" b="0" i="0" dirty="0"/>
            <a:t>Walidacja to  uprawomocnienie patentu w wybranych krajach. Jeżeli brak skutkuje upadkiem patentu </a:t>
          </a:r>
          <a:endParaRPr lang="en-US" dirty="0"/>
        </a:p>
      </dgm:t>
    </dgm:pt>
    <dgm:pt modelId="{15832D9B-633E-4A17-B741-39752D07FC65}" type="parTrans" cxnId="{B1FDB1E8-2212-4937-9A28-2282E2EF0737}">
      <dgm:prSet/>
      <dgm:spPr/>
      <dgm:t>
        <a:bodyPr/>
        <a:lstStyle/>
        <a:p>
          <a:endParaRPr lang="en-US"/>
        </a:p>
      </dgm:t>
    </dgm:pt>
    <dgm:pt modelId="{D5412C9B-792E-4E51-824A-D8AC3868C970}" type="sibTrans" cxnId="{B1FDB1E8-2212-4937-9A28-2282E2EF0737}">
      <dgm:prSet/>
      <dgm:spPr/>
      <dgm:t>
        <a:bodyPr/>
        <a:lstStyle/>
        <a:p>
          <a:endParaRPr lang="en-US"/>
        </a:p>
      </dgm:t>
    </dgm:pt>
    <dgm:pt modelId="{D53B6BC7-F9F3-4AD1-BC6E-5DDC2CF73F7B}">
      <dgm:prSet/>
      <dgm:spPr/>
      <dgm:t>
        <a:bodyPr/>
        <a:lstStyle/>
        <a:p>
          <a:r>
            <a:rPr lang="pl-PL" b="0" i="0" dirty="0"/>
            <a:t>Dokonując walidacji należy:</a:t>
          </a:r>
          <a:endParaRPr lang="en-US" dirty="0"/>
        </a:p>
      </dgm:t>
    </dgm:pt>
    <dgm:pt modelId="{41948860-DF81-493A-AEAA-DAC92DD9D563}" type="parTrans" cxnId="{42E99C38-0883-4DC9-9032-676976184663}">
      <dgm:prSet/>
      <dgm:spPr/>
      <dgm:t>
        <a:bodyPr/>
        <a:lstStyle/>
        <a:p>
          <a:endParaRPr lang="en-US"/>
        </a:p>
      </dgm:t>
    </dgm:pt>
    <dgm:pt modelId="{D768EF54-9C7E-4259-85DE-8A88400F3CC6}" type="sibTrans" cxnId="{42E99C38-0883-4DC9-9032-676976184663}">
      <dgm:prSet/>
      <dgm:spPr/>
      <dgm:t>
        <a:bodyPr/>
        <a:lstStyle/>
        <a:p>
          <a:endParaRPr lang="en-US"/>
        </a:p>
      </dgm:t>
    </dgm:pt>
    <dgm:pt modelId="{CD8E583A-316B-430B-9CDE-3106E660C417}">
      <dgm:prSet/>
      <dgm:spPr/>
      <dgm:t>
        <a:bodyPr/>
        <a:lstStyle/>
        <a:p>
          <a:r>
            <a:rPr lang="pl-PL" b="0" i="0" dirty="0"/>
            <a:t>wskazać miejscowego pełnomocnika, jeżeli dany kraj tego wymaga,</a:t>
          </a:r>
          <a:endParaRPr lang="en-US" dirty="0"/>
        </a:p>
      </dgm:t>
    </dgm:pt>
    <dgm:pt modelId="{ACD3B376-79AA-4E9A-890D-1581BF3D7C90}" type="parTrans" cxnId="{276F9F51-24EB-40EE-987F-480A2B973222}">
      <dgm:prSet/>
      <dgm:spPr/>
      <dgm:t>
        <a:bodyPr/>
        <a:lstStyle/>
        <a:p>
          <a:endParaRPr lang="en-US"/>
        </a:p>
      </dgm:t>
    </dgm:pt>
    <dgm:pt modelId="{CCA9B58E-718C-4479-918C-3ECB479ABD38}" type="sibTrans" cxnId="{276F9F51-24EB-40EE-987F-480A2B973222}">
      <dgm:prSet/>
      <dgm:spPr/>
      <dgm:t>
        <a:bodyPr/>
        <a:lstStyle/>
        <a:p>
          <a:endParaRPr lang="en-US"/>
        </a:p>
      </dgm:t>
    </dgm:pt>
    <dgm:pt modelId="{15F328DB-4749-4F6B-86A3-6545901CE839}">
      <dgm:prSet/>
      <dgm:spPr/>
      <dgm:t>
        <a:bodyPr/>
        <a:lstStyle/>
        <a:p>
          <a:r>
            <a:rPr lang="pl-PL" b="0" i="0" dirty="0"/>
            <a:t>nadesłać tłumaczenia na dany język</a:t>
          </a:r>
          <a:endParaRPr lang="en-US" dirty="0"/>
        </a:p>
      </dgm:t>
    </dgm:pt>
    <dgm:pt modelId="{7D8CF7DE-896F-4C5A-9FFD-C1FA7B533AAC}" type="parTrans" cxnId="{34A2709B-741E-4A29-856B-D02D3AF03293}">
      <dgm:prSet/>
      <dgm:spPr/>
      <dgm:t>
        <a:bodyPr/>
        <a:lstStyle/>
        <a:p>
          <a:endParaRPr lang="en-US"/>
        </a:p>
      </dgm:t>
    </dgm:pt>
    <dgm:pt modelId="{2EDCB340-EEDA-43A3-84B8-039BE383F94A}" type="sibTrans" cxnId="{34A2709B-741E-4A29-856B-D02D3AF03293}">
      <dgm:prSet/>
      <dgm:spPr/>
      <dgm:t>
        <a:bodyPr/>
        <a:lstStyle/>
        <a:p>
          <a:endParaRPr lang="en-US"/>
        </a:p>
      </dgm:t>
    </dgm:pt>
    <dgm:pt modelId="{5C49FBE5-9341-4FDF-94AE-36F06F0B95A8}">
      <dgm:prSet/>
      <dgm:spPr/>
      <dgm:t>
        <a:bodyPr/>
        <a:lstStyle/>
        <a:p>
          <a:r>
            <a:rPr lang="pl-PL" b="0" i="0" dirty="0"/>
            <a:t>uiścić stosowne opłaty urzędowe.</a:t>
          </a:r>
          <a:endParaRPr lang="en-US" dirty="0"/>
        </a:p>
      </dgm:t>
    </dgm:pt>
    <dgm:pt modelId="{18C142BA-6136-4441-B8E8-26D444336063}" type="parTrans" cxnId="{D29DE9ED-84F5-4FAB-844A-4441DCBC36FF}">
      <dgm:prSet/>
      <dgm:spPr/>
      <dgm:t>
        <a:bodyPr/>
        <a:lstStyle/>
        <a:p>
          <a:endParaRPr lang="en-US"/>
        </a:p>
      </dgm:t>
    </dgm:pt>
    <dgm:pt modelId="{4CB75181-5F67-429B-BE68-5695F5E04D12}" type="sibTrans" cxnId="{D29DE9ED-84F5-4FAB-844A-4441DCBC36FF}">
      <dgm:prSet/>
      <dgm:spPr/>
      <dgm:t>
        <a:bodyPr/>
        <a:lstStyle/>
        <a:p>
          <a:endParaRPr lang="en-US"/>
        </a:p>
      </dgm:t>
    </dgm:pt>
    <dgm:pt modelId="{C7065C36-79C2-874A-AEC4-C83926226E26}" type="pres">
      <dgm:prSet presAssocID="{CDAE5AAF-FCA4-401F-B261-1F036F8E5B26}" presName="Name0" presStyleCnt="0">
        <dgm:presLayoutVars>
          <dgm:chMax val="7"/>
          <dgm:chPref val="7"/>
          <dgm:dir/>
        </dgm:presLayoutVars>
      </dgm:prSet>
      <dgm:spPr/>
    </dgm:pt>
    <dgm:pt modelId="{23A03EE0-AD24-EC42-B9D0-97D0310E4D18}" type="pres">
      <dgm:prSet presAssocID="{CDAE5AAF-FCA4-401F-B261-1F036F8E5B26}" presName="Name1" presStyleCnt="0"/>
      <dgm:spPr/>
    </dgm:pt>
    <dgm:pt modelId="{38C2F9B0-5B4F-EF44-B5AF-0B49A8992BF8}" type="pres">
      <dgm:prSet presAssocID="{CDAE5AAF-FCA4-401F-B261-1F036F8E5B26}" presName="cycle" presStyleCnt="0"/>
      <dgm:spPr/>
    </dgm:pt>
    <dgm:pt modelId="{70EB1ECC-860A-2F4B-BA19-9DE766F8EE3A}" type="pres">
      <dgm:prSet presAssocID="{CDAE5AAF-FCA4-401F-B261-1F036F8E5B26}" presName="srcNode" presStyleLbl="node1" presStyleIdx="0" presStyleCnt="3"/>
      <dgm:spPr/>
    </dgm:pt>
    <dgm:pt modelId="{721F446C-D56D-A140-AD23-8EA753542003}" type="pres">
      <dgm:prSet presAssocID="{CDAE5AAF-FCA4-401F-B261-1F036F8E5B26}" presName="conn" presStyleLbl="parChTrans1D2" presStyleIdx="0" presStyleCnt="1"/>
      <dgm:spPr/>
    </dgm:pt>
    <dgm:pt modelId="{36AA01F4-3AA8-E642-B00E-62689653FF34}" type="pres">
      <dgm:prSet presAssocID="{CDAE5AAF-FCA4-401F-B261-1F036F8E5B26}" presName="extraNode" presStyleLbl="node1" presStyleIdx="0" presStyleCnt="3"/>
      <dgm:spPr/>
    </dgm:pt>
    <dgm:pt modelId="{CA6A9354-FDA6-6D40-A426-6357D8D605FA}" type="pres">
      <dgm:prSet presAssocID="{CDAE5AAF-FCA4-401F-B261-1F036F8E5B26}" presName="dstNode" presStyleLbl="node1" presStyleIdx="0" presStyleCnt="3"/>
      <dgm:spPr/>
    </dgm:pt>
    <dgm:pt modelId="{EA77066F-003F-5F4D-81BD-B2BC8AEB8943}" type="pres">
      <dgm:prSet presAssocID="{E36FDDEB-D797-443C-ABFE-7C6F5E48AF93}" presName="text_1" presStyleLbl="node1" presStyleIdx="0" presStyleCnt="3">
        <dgm:presLayoutVars>
          <dgm:bulletEnabled val="1"/>
        </dgm:presLayoutVars>
      </dgm:prSet>
      <dgm:spPr/>
    </dgm:pt>
    <dgm:pt modelId="{9DCE0724-6DAA-8842-A391-6F17CEFB479F}" type="pres">
      <dgm:prSet presAssocID="{E36FDDEB-D797-443C-ABFE-7C6F5E48AF93}" presName="accent_1" presStyleCnt="0"/>
      <dgm:spPr/>
    </dgm:pt>
    <dgm:pt modelId="{AEC4C842-0128-0340-8DEB-FDC8FF0FFBCA}" type="pres">
      <dgm:prSet presAssocID="{E36FDDEB-D797-443C-ABFE-7C6F5E48AF93}" presName="accentRepeatNode" presStyleLbl="solidFgAcc1" presStyleIdx="0" presStyleCnt="3"/>
      <dgm:spPr/>
    </dgm:pt>
    <dgm:pt modelId="{863607E9-196F-4640-B4D6-055A0C393986}" type="pres">
      <dgm:prSet presAssocID="{2C0747A0-AF75-450D-88E2-4FF6ECA1D3C5}" presName="text_2" presStyleLbl="node1" presStyleIdx="1" presStyleCnt="3">
        <dgm:presLayoutVars>
          <dgm:bulletEnabled val="1"/>
        </dgm:presLayoutVars>
      </dgm:prSet>
      <dgm:spPr/>
    </dgm:pt>
    <dgm:pt modelId="{0975A331-E03B-6F4D-BAFE-3678F1060869}" type="pres">
      <dgm:prSet presAssocID="{2C0747A0-AF75-450D-88E2-4FF6ECA1D3C5}" presName="accent_2" presStyleCnt="0"/>
      <dgm:spPr/>
    </dgm:pt>
    <dgm:pt modelId="{536D8DFA-DB17-1D46-A041-702B713BC23A}" type="pres">
      <dgm:prSet presAssocID="{2C0747A0-AF75-450D-88E2-4FF6ECA1D3C5}" presName="accentRepeatNode" presStyleLbl="solidFgAcc1" presStyleIdx="1" presStyleCnt="3"/>
      <dgm:spPr/>
    </dgm:pt>
    <dgm:pt modelId="{7129337B-192C-4840-BD71-5D6AE797ADA3}" type="pres">
      <dgm:prSet presAssocID="{D53B6BC7-F9F3-4AD1-BC6E-5DDC2CF73F7B}" presName="text_3" presStyleLbl="node1" presStyleIdx="2" presStyleCnt="3">
        <dgm:presLayoutVars>
          <dgm:bulletEnabled val="1"/>
        </dgm:presLayoutVars>
      </dgm:prSet>
      <dgm:spPr/>
    </dgm:pt>
    <dgm:pt modelId="{220DAC46-0999-B647-8B3A-90BC62EABC8C}" type="pres">
      <dgm:prSet presAssocID="{D53B6BC7-F9F3-4AD1-BC6E-5DDC2CF73F7B}" presName="accent_3" presStyleCnt="0"/>
      <dgm:spPr/>
    </dgm:pt>
    <dgm:pt modelId="{274D790A-5780-7B4E-A92F-81F2E98AF35C}" type="pres">
      <dgm:prSet presAssocID="{D53B6BC7-F9F3-4AD1-BC6E-5DDC2CF73F7B}" presName="accentRepeatNode" presStyleLbl="solidFgAcc1" presStyleIdx="2" presStyleCnt="3"/>
      <dgm:spPr/>
    </dgm:pt>
  </dgm:ptLst>
  <dgm:cxnLst>
    <dgm:cxn modelId="{3780CD28-43B7-3A4B-AB4B-DB8248883F84}" type="presOf" srcId="{3ADD1433-581D-4384-8E37-08A89FF209FF}" destId="{721F446C-D56D-A140-AD23-8EA753542003}" srcOrd="0" destOrd="0" presId="urn:microsoft.com/office/officeart/2008/layout/VerticalCurvedList"/>
    <dgm:cxn modelId="{1367CF2B-5FBA-CF4F-8FE9-BAF4354E29C3}" type="presOf" srcId="{CD8E583A-316B-430B-9CDE-3106E660C417}" destId="{7129337B-192C-4840-BD71-5D6AE797ADA3}" srcOrd="0" destOrd="1" presId="urn:microsoft.com/office/officeart/2008/layout/VerticalCurvedList"/>
    <dgm:cxn modelId="{42E99C38-0883-4DC9-9032-676976184663}" srcId="{CDAE5AAF-FCA4-401F-B261-1F036F8E5B26}" destId="{D53B6BC7-F9F3-4AD1-BC6E-5DDC2CF73F7B}" srcOrd="2" destOrd="0" parTransId="{41948860-DF81-493A-AEAA-DAC92DD9D563}" sibTransId="{D768EF54-9C7E-4259-85DE-8A88400F3CC6}"/>
    <dgm:cxn modelId="{276F9F51-24EB-40EE-987F-480A2B973222}" srcId="{D53B6BC7-F9F3-4AD1-BC6E-5DDC2CF73F7B}" destId="{CD8E583A-316B-430B-9CDE-3106E660C417}" srcOrd="0" destOrd="0" parTransId="{ACD3B376-79AA-4E9A-890D-1581BF3D7C90}" sibTransId="{CCA9B58E-718C-4479-918C-3ECB479ABD38}"/>
    <dgm:cxn modelId="{8416DA6B-E2FB-4F45-9101-7147486DC9AF}" type="presOf" srcId="{15F328DB-4749-4F6B-86A3-6545901CE839}" destId="{7129337B-192C-4840-BD71-5D6AE797ADA3}" srcOrd="0" destOrd="2" presId="urn:microsoft.com/office/officeart/2008/layout/VerticalCurvedList"/>
    <dgm:cxn modelId="{847C3886-E817-214C-961F-37B4941882FC}" type="presOf" srcId="{E36FDDEB-D797-443C-ABFE-7C6F5E48AF93}" destId="{EA77066F-003F-5F4D-81BD-B2BC8AEB8943}" srcOrd="0" destOrd="0" presId="urn:microsoft.com/office/officeart/2008/layout/VerticalCurvedList"/>
    <dgm:cxn modelId="{34A2709B-741E-4A29-856B-D02D3AF03293}" srcId="{D53B6BC7-F9F3-4AD1-BC6E-5DDC2CF73F7B}" destId="{15F328DB-4749-4F6B-86A3-6545901CE839}" srcOrd="1" destOrd="0" parTransId="{7D8CF7DE-896F-4C5A-9FFD-C1FA7B533AAC}" sibTransId="{2EDCB340-EEDA-43A3-84B8-039BE383F94A}"/>
    <dgm:cxn modelId="{EDC9A69D-891C-FC45-AB81-C057EDF28924}" type="presOf" srcId="{2C0747A0-AF75-450D-88E2-4FF6ECA1D3C5}" destId="{863607E9-196F-4640-B4D6-055A0C393986}" srcOrd="0" destOrd="0" presId="urn:microsoft.com/office/officeart/2008/layout/VerticalCurvedList"/>
    <dgm:cxn modelId="{E3313EA3-4A63-CF4A-AFED-BEC9B2145126}" type="presOf" srcId="{5C49FBE5-9341-4FDF-94AE-36F06F0B95A8}" destId="{7129337B-192C-4840-BD71-5D6AE797ADA3}" srcOrd="0" destOrd="3" presId="urn:microsoft.com/office/officeart/2008/layout/VerticalCurvedList"/>
    <dgm:cxn modelId="{C08CADB4-54F9-4DD7-ADF4-557E531916BA}" srcId="{CDAE5AAF-FCA4-401F-B261-1F036F8E5B26}" destId="{E36FDDEB-D797-443C-ABFE-7C6F5E48AF93}" srcOrd="0" destOrd="0" parTransId="{6D680203-8080-40A3-B3EA-B6E9EFAAEC18}" sibTransId="{3ADD1433-581D-4384-8E37-08A89FF209FF}"/>
    <dgm:cxn modelId="{063291B5-0ED9-ED41-ABB9-D122DC6D8ADE}" type="presOf" srcId="{D53B6BC7-F9F3-4AD1-BC6E-5DDC2CF73F7B}" destId="{7129337B-192C-4840-BD71-5D6AE797ADA3}" srcOrd="0" destOrd="0" presId="urn:microsoft.com/office/officeart/2008/layout/VerticalCurvedList"/>
    <dgm:cxn modelId="{ACCD97C9-03BD-364D-9DBF-EC37901082E2}" type="presOf" srcId="{CDAE5AAF-FCA4-401F-B261-1F036F8E5B26}" destId="{C7065C36-79C2-874A-AEC4-C83926226E26}" srcOrd="0" destOrd="0" presId="urn:microsoft.com/office/officeart/2008/layout/VerticalCurvedList"/>
    <dgm:cxn modelId="{B1FDB1E8-2212-4937-9A28-2282E2EF0737}" srcId="{CDAE5AAF-FCA4-401F-B261-1F036F8E5B26}" destId="{2C0747A0-AF75-450D-88E2-4FF6ECA1D3C5}" srcOrd="1" destOrd="0" parTransId="{15832D9B-633E-4A17-B741-39752D07FC65}" sibTransId="{D5412C9B-792E-4E51-824A-D8AC3868C970}"/>
    <dgm:cxn modelId="{D29DE9ED-84F5-4FAB-844A-4441DCBC36FF}" srcId="{D53B6BC7-F9F3-4AD1-BC6E-5DDC2CF73F7B}" destId="{5C49FBE5-9341-4FDF-94AE-36F06F0B95A8}" srcOrd="2" destOrd="0" parTransId="{18C142BA-6136-4441-B8E8-26D444336063}" sibTransId="{4CB75181-5F67-429B-BE68-5695F5E04D12}"/>
    <dgm:cxn modelId="{350A1573-706B-3744-9916-5C96D14188FC}" type="presParOf" srcId="{C7065C36-79C2-874A-AEC4-C83926226E26}" destId="{23A03EE0-AD24-EC42-B9D0-97D0310E4D18}" srcOrd="0" destOrd="0" presId="urn:microsoft.com/office/officeart/2008/layout/VerticalCurvedList"/>
    <dgm:cxn modelId="{64CA6483-9C7F-524C-B93E-CCACEDCBE628}" type="presParOf" srcId="{23A03EE0-AD24-EC42-B9D0-97D0310E4D18}" destId="{38C2F9B0-5B4F-EF44-B5AF-0B49A8992BF8}" srcOrd="0" destOrd="0" presId="urn:microsoft.com/office/officeart/2008/layout/VerticalCurvedList"/>
    <dgm:cxn modelId="{B410CD8A-F95D-8548-9C6D-75C55D6270C2}" type="presParOf" srcId="{38C2F9B0-5B4F-EF44-B5AF-0B49A8992BF8}" destId="{70EB1ECC-860A-2F4B-BA19-9DE766F8EE3A}" srcOrd="0" destOrd="0" presId="urn:microsoft.com/office/officeart/2008/layout/VerticalCurvedList"/>
    <dgm:cxn modelId="{9DCA0577-01F7-734A-A820-F790E73E1B7E}" type="presParOf" srcId="{38C2F9B0-5B4F-EF44-B5AF-0B49A8992BF8}" destId="{721F446C-D56D-A140-AD23-8EA753542003}" srcOrd="1" destOrd="0" presId="urn:microsoft.com/office/officeart/2008/layout/VerticalCurvedList"/>
    <dgm:cxn modelId="{D1799022-92C3-4248-98DC-7249077A1133}" type="presParOf" srcId="{38C2F9B0-5B4F-EF44-B5AF-0B49A8992BF8}" destId="{36AA01F4-3AA8-E642-B00E-62689653FF34}" srcOrd="2" destOrd="0" presId="urn:microsoft.com/office/officeart/2008/layout/VerticalCurvedList"/>
    <dgm:cxn modelId="{915FCDC4-039F-1048-B33D-A752B957C25D}" type="presParOf" srcId="{38C2F9B0-5B4F-EF44-B5AF-0B49A8992BF8}" destId="{CA6A9354-FDA6-6D40-A426-6357D8D605FA}" srcOrd="3" destOrd="0" presId="urn:microsoft.com/office/officeart/2008/layout/VerticalCurvedList"/>
    <dgm:cxn modelId="{4D8A0E94-D1FB-A442-BE51-84342031715C}" type="presParOf" srcId="{23A03EE0-AD24-EC42-B9D0-97D0310E4D18}" destId="{EA77066F-003F-5F4D-81BD-B2BC8AEB8943}" srcOrd="1" destOrd="0" presId="urn:microsoft.com/office/officeart/2008/layout/VerticalCurvedList"/>
    <dgm:cxn modelId="{299993F2-C4CC-BA47-BB07-8456E3CEFA7E}" type="presParOf" srcId="{23A03EE0-AD24-EC42-B9D0-97D0310E4D18}" destId="{9DCE0724-6DAA-8842-A391-6F17CEFB479F}" srcOrd="2" destOrd="0" presId="urn:microsoft.com/office/officeart/2008/layout/VerticalCurvedList"/>
    <dgm:cxn modelId="{40E8D76F-CE50-1746-9EDA-952AC834FB32}" type="presParOf" srcId="{9DCE0724-6DAA-8842-A391-6F17CEFB479F}" destId="{AEC4C842-0128-0340-8DEB-FDC8FF0FFBCA}" srcOrd="0" destOrd="0" presId="urn:microsoft.com/office/officeart/2008/layout/VerticalCurvedList"/>
    <dgm:cxn modelId="{3D6B9B93-DE66-0B4A-A993-4B819072D876}" type="presParOf" srcId="{23A03EE0-AD24-EC42-B9D0-97D0310E4D18}" destId="{863607E9-196F-4640-B4D6-055A0C393986}" srcOrd="3" destOrd="0" presId="urn:microsoft.com/office/officeart/2008/layout/VerticalCurvedList"/>
    <dgm:cxn modelId="{AC565AB4-DFAC-9646-A2F2-71A38535EF7E}" type="presParOf" srcId="{23A03EE0-AD24-EC42-B9D0-97D0310E4D18}" destId="{0975A331-E03B-6F4D-BAFE-3678F1060869}" srcOrd="4" destOrd="0" presId="urn:microsoft.com/office/officeart/2008/layout/VerticalCurvedList"/>
    <dgm:cxn modelId="{5B8B93BB-6B28-F94F-ABEC-20E1C51FA950}" type="presParOf" srcId="{0975A331-E03B-6F4D-BAFE-3678F1060869}" destId="{536D8DFA-DB17-1D46-A041-702B713BC23A}" srcOrd="0" destOrd="0" presId="urn:microsoft.com/office/officeart/2008/layout/VerticalCurvedList"/>
    <dgm:cxn modelId="{C9CCAF93-DD5C-0547-83F5-89D6C1A3C8E0}" type="presParOf" srcId="{23A03EE0-AD24-EC42-B9D0-97D0310E4D18}" destId="{7129337B-192C-4840-BD71-5D6AE797ADA3}" srcOrd="5" destOrd="0" presId="urn:microsoft.com/office/officeart/2008/layout/VerticalCurvedList"/>
    <dgm:cxn modelId="{8355719B-ABCB-7045-A70D-2E20953D2AC0}" type="presParOf" srcId="{23A03EE0-AD24-EC42-B9D0-97D0310E4D18}" destId="{220DAC46-0999-B647-8B3A-90BC62EABC8C}" srcOrd="6" destOrd="0" presId="urn:microsoft.com/office/officeart/2008/layout/VerticalCurvedList"/>
    <dgm:cxn modelId="{F03AF3DF-995F-304F-8A59-B6A00EDCDC3A}" type="presParOf" srcId="{220DAC46-0999-B647-8B3A-90BC62EABC8C}" destId="{274D790A-5780-7B4E-A92F-81F2E98AF35C}"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3CCB4-9A8B-9049-B7E3-AFF6312671E4}">
      <dsp:nvSpPr>
        <dsp:cNvPr id="0" name=""/>
        <dsp:cNvSpPr/>
      </dsp:nvSpPr>
      <dsp:spPr>
        <a:xfrm>
          <a:off x="0" y="3736288"/>
          <a:ext cx="10515600" cy="612969"/>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pl-PL" sz="1600" kern="1200" dirty="0">
              <a:latin typeface="Helvetica" pitchFamily="2" charset="0"/>
            </a:rPr>
            <a:t>zwiększa pewność obrotu, zmniejszając ryzyko naruszeń́ oraz ułatwia dochodzenie roszczeń wobec nieuczciwych konkurentów </a:t>
          </a:r>
          <a:endParaRPr lang="en-US" sz="1600" kern="1200" dirty="0">
            <a:latin typeface="Helvetica" pitchFamily="2" charset="0"/>
          </a:endParaRPr>
        </a:p>
      </dsp:txBody>
      <dsp:txXfrm>
        <a:off x="0" y="3736288"/>
        <a:ext cx="10515600" cy="612969"/>
      </dsp:txXfrm>
    </dsp:sp>
    <dsp:sp modelId="{782C41FA-2BD7-4F4E-B46C-10A655C36E4E}">
      <dsp:nvSpPr>
        <dsp:cNvPr id="0" name=""/>
        <dsp:cNvSpPr/>
      </dsp:nvSpPr>
      <dsp:spPr>
        <a:xfrm rot="10800000">
          <a:off x="0" y="2802736"/>
          <a:ext cx="10515600" cy="942746"/>
        </a:xfrm>
        <a:prstGeom prst="upArrowCallou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pl-PL" sz="1600" kern="1200" dirty="0">
              <a:latin typeface="Helvetica" pitchFamily="2" charset="0"/>
            </a:rPr>
            <a:t>podnosi prestiż, kształtuje atrakcyjny wizerunek </a:t>
          </a:r>
          <a:endParaRPr lang="en-US" sz="1600" kern="1200" dirty="0">
            <a:latin typeface="Helvetica" pitchFamily="2" charset="0"/>
          </a:endParaRPr>
        </a:p>
      </dsp:txBody>
      <dsp:txXfrm rot="10800000">
        <a:off x="0" y="2802736"/>
        <a:ext cx="10515600" cy="612568"/>
      </dsp:txXfrm>
    </dsp:sp>
    <dsp:sp modelId="{54D34A07-74E9-CF4F-ACF7-5B37B2162B5E}">
      <dsp:nvSpPr>
        <dsp:cNvPr id="0" name=""/>
        <dsp:cNvSpPr/>
      </dsp:nvSpPr>
      <dsp:spPr>
        <a:xfrm rot="10800000">
          <a:off x="0" y="1869184"/>
          <a:ext cx="10515600" cy="942746"/>
        </a:xfrm>
        <a:prstGeom prst="upArrowCallou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pl-PL" sz="1600" kern="1200" dirty="0">
              <a:latin typeface="Helvetica" pitchFamily="2" charset="0"/>
            </a:rPr>
            <a:t>ułatwia komercjalizację i transfer technologii (umowy o przeniesieniu praw; umowy licencyjne) </a:t>
          </a:r>
          <a:endParaRPr lang="en-US" sz="1600" kern="1200" dirty="0">
            <a:latin typeface="Helvetica" pitchFamily="2" charset="0"/>
          </a:endParaRPr>
        </a:p>
      </dsp:txBody>
      <dsp:txXfrm rot="10800000">
        <a:off x="0" y="1869184"/>
        <a:ext cx="10515600" cy="612568"/>
      </dsp:txXfrm>
    </dsp:sp>
    <dsp:sp modelId="{9122FD7F-9D25-8545-B865-C991E329022E}">
      <dsp:nvSpPr>
        <dsp:cNvPr id="0" name=""/>
        <dsp:cNvSpPr/>
      </dsp:nvSpPr>
      <dsp:spPr>
        <a:xfrm rot="10800000">
          <a:off x="0" y="935632"/>
          <a:ext cx="10515600" cy="942746"/>
        </a:xfrm>
        <a:prstGeom prst="upArrowCallou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pl-PL" sz="1600" kern="1200" dirty="0">
              <a:latin typeface="Helvetica" pitchFamily="2" charset="0"/>
            </a:rPr>
            <a:t>stanowi istotny składnik majątku, w tym zwiększa dochody i umożliwia zwrot nakładów inwestycyjnych </a:t>
          </a:r>
          <a:endParaRPr lang="en-US" sz="1600" kern="1200" dirty="0">
            <a:latin typeface="Helvetica" pitchFamily="2" charset="0"/>
          </a:endParaRPr>
        </a:p>
      </dsp:txBody>
      <dsp:txXfrm rot="10800000">
        <a:off x="0" y="935632"/>
        <a:ext cx="10515600" cy="612568"/>
      </dsp:txXfrm>
    </dsp:sp>
    <dsp:sp modelId="{6A5D5373-C976-7248-89A9-53873922933E}">
      <dsp:nvSpPr>
        <dsp:cNvPr id="0" name=""/>
        <dsp:cNvSpPr/>
      </dsp:nvSpPr>
      <dsp:spPr>
        <a:xfrm rot="10800000">
          <a:off x="0" y="2080"/>
          <a:ext cx="10515600" cy="942746"/>
        </a:xfrm>
        <a:prstGeom prst="upArrowCallou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pl-PL" sz="1600" kern="1200" dirty="0">
              <a:latin typeface="Helvetica" pitchFamily="2" charset="0"/>
            </a:rPr>
            <a:t>wzmacnia pozycję na rynku i przewagę konkurencyjną oraz stanowi zachętę do innowacyjności i kreatywności </a:t>
          </a:r>
          <a:endParaRPr lang="en-US" sz="1600" kern="1200" dirty="0">
            <a:latin typeface="Helvetica" pitchFamily="2" charset="0"/>
          </a:endParaRPr>
        </a:p>
      </dsp:txBody>
      <dsp:txXfrm rot="10800000">
        <a:off x="0" y="2080"/>
        <a:ext cx="10515600" cy="612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874D59-4A4E-7C48-9C63-132D1BFF979A}">
      <dsp:nvSpPr>
        <dsp:cNvPr id="0" name=""/>
        <dsp:cNvSpPr/>
      </dsp:nvSpPr>
      <dsp:spPr>
        <a:xfrm>
          <a:off x="0" y="3275482"/>
          <a:ext cx="7886700" cy="107508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pl-PL" sz="1900" kern="1200"/>
            <a:t>zadania i organizację Urzędu Patentowego Rzeczypospolitej Polskiej, </a:t>
          </a:r>
        </a:p>
      </dsp:txBody>
      <dsp:txXfrm>
        <a:off x="0" y="3275482"/>
        <a:ext cx="7886700" cy="1075086"/>
      </dsp:txXfrm>
    </dsp:sp>
    <dsp:sp modelId="{F01C3FBF-AA67-8243-A7FF-96A70681828D}">
      <dsp:nvSpPr>
        <dsp:cNvPr id="0" name=""/>
        <dsp:cNvSpPr/>
      </dsp:nvSpPr>
      <dsp:spPr>
        <a:xfrm rot="10800000">
          <a:off x="0" y="1638125"/>
          <a:ext cx="7886700" cy="1653482"/>
        </a:xfrm>
        <a:prstGeom prst="upArrowCallou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pl-PL" sz="1900" kern="1200"/>
            <a:t>zasady, na jakich przedsiębiorcy mogą przyjmować projekty racjonalizatorskie i wynagradzać ich twórców;</a:t>
          </a:r>
        </a:p>
      </dsp:txBody>
      <dsp:txXfrm rot="10800000">
        <a:off x="0" y="1638125"/>
        <a:ext cx="7886700" cy="1074383"/>
      </dsp:txXfrm>
    </dsp:sp>
    <dsp:sp modelId="{C7DF04C9-6AAD-E741-B8A2-6742E6812E5D}">
      <dsp:nvSpPr>
        <dsp:cNvPr id="0" name=""/>
        <dsp:cNvSpPr/>
      </dsp:nvSpPr>
      <dsp:spPr>
        <a:xfrm rot="10800000">
          <a:off x="0" y="769"/>
          <a:ext cx="7886700" cy="1653482"/>
        </a:xfrm>
        <a:prstGeom prst="upArrowCallou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pl-PL" sz="1900" kern="1200"/>
            <a:t>stosunki w zakresie wynalazków, wzorów użytkowych, wzorów przemysłowych, znaków towarowych, oznaczeń geograficznych i topografii układów scalonych;</a:t>
          </a:r>
        </a:p>
      </dsp:txBody>
      <dsp:txXfrm rot="10800000">
        <a:off x="0" y="769"/>
        <a:ext cx="7886700" cy="10743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0D2A3C-85A0-4042-AF67-2B6A59387AA4}">
      <dsp:nvSpPr>
        <dsp:cNvPr id="0" name=""/>
        <dsp:cNvSpPr/>
      </dsp:nvSpPr>
      <dsp:spPr>
        <a:xfrm>
          <a:off x="3080" y="587635"/>
          <a:ext cx="2444055" cy="1466433"/>
        </a:xfrm>
        <a:prstGeom prst="rect">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pl-PL" sz="1300" b="0" u="none" kern="1200" dirty="0"/>
            <a:t>Wynalazk</a:t>
          </a:r>
          <a:r>
            <a:rPr lang="pl-PL" sz="1300" b="1" u="none" kern="1200" dirty="0"/>
            <a:t>i</a:t>
          </a:r>
          <a:r>
            <a:rPr lang="pl-PL" sz="1300" kern="1200" dirty="0"/>
            <a:t> – chronione są patentami – art. 24 </a:t>
          </a:r>
          <a:r>
            <a:rPr lang="pl-PL" sz="1300" kern="1200" dirty="0" err="1"/>
            <a:t>p.w.p</a:t>
          </a:r>
          <a:r>
            <a:rPr lang="pl-PL" sz="1300" kern="1200" dirty="0"/>
            <a:t>. a niekiedy również innymi prawami ochronnymi – art. 75</a:t>
          </a:r>
          <a:r>
            <a:rPr lang="pl-PL" sz="1300" kern="1200" baseline="30000" dirty="0"/>
            <a:t>1</a:t>
          </a:r>
          <a:r>
            <a:rPr lang="pl-PL" sz="1300" kern="1200" dirty="0"/>
            <a:t> </a:t>
          </a:r>
          <a:r>
            <a:rPr lang="pl-PL" sz="1300" kern="1200" dirty="0" err="1"/>
            <a:t>p.w.p</a:t>
          </a:r>
          <a:r>
            <a:rPr lang="pl-PL" sz="1300" kern="1200" dirty="0"/>
            <a:t>. (np. dodatkowe świadectwa ochronne dla produktów leczniczych, środków ochrony roślin) </a:t>
          </a:r>
          <a:endParaRPr lang="en-US" sz="1300" kern="1200" dirty="0"/>
        </a:p>
      </dsp:txBody>
      <dsp:txXfrm>
        <a:off x="3080" y="587635"/>
        <a:ext cx="2444055" cy="1466433"/>
      </dsp:txXfrm>
    </dsp:sp>
    <dsp:sp modelId="{02964F11-083C-B445-B58C-C0C226234D98}">
      <dsp:nvSpPr>
        <dsp:cNvPr id="0" name=""/>
        <dsp:cNvSpPr/>
      </dsp:nvSpPr>
      <dsp:spPr>
        <a:xfrm>
          <a:off x="2691541" y="587635"/>
          <a:ext cx="2444055" cy="1466433"/>
        </a:xfrm>
        <a:prstGeom prst="rect">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pl-PL" sz="1300" kern="1200" dirty="0"/>
            <a:t>Wzory użytkowe – chronione prawami  ochronnymi na wzory użytkowe - 94 i n. </a:t>
          </a:r>
          <a:r>
            <a:rPr lang="pl-PL" sz="1300" kern="1200" dirty="0" err="1"/>
            <a:t>p.w.p</a:t>
          </a:r>
          <a:endParaRPr lang="en-US" sz="1300" kern="1200" dirty="0"/>
        </a:p>
      </dsp:txBody>
      <dsp:txXfrm>
        <a:off x="2691541" y="587635"/>
        <a:ext cx="2444055" cy="1466433"/>
      </dsp:txXfrm>
    </dsp:sp>
    <dsp:sp modelId="{E1193E00-C02C-AE46-AB55-C99A247689C6}">
      <dsp:nvSpPr>
        <dsp:cNvPr id="0" name=""/>
        <dsp:cNvSpPr/>
      </dsp:nvSpPr>
      <dsp:spPr>
        <a:xfrm>
          <a:off x="5380002" y="587635"/>
          <a:ext cx="2444055" cy="1466433"/>
        </a:xfrm>
        <a:prstGeom prst="rect">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pl-PL" sz="1300" b="1" kern="1200" dirty="0"/>
            <a:t>Wzory przemysłowe </a:t>
          </a:r>
          <a:r>
            <a:rPr lang="pl-PL" sz="1300" kern="1200" dirty="0"/>
            <a:t>– chronione prawami z rejestracji wzorów przemysłowych – art. 102 i n. </a:t>
          </a:r>
          <a:r>
            <a:rPr lang="pl-PL" sz="1300" kern="1200" dirty="0" err="1"/>
            <a:t>p.w.p</a:t>
          </a:r>
          <a:r>
            <a:rPr lang="pl-PL" sz="1300" kern="1200" dirty="0"/>
            <a:t>.</a:t>
          </a:r>
          <a:endParaRPr lang="en-US" sz="1300" kern="1200" dirty="0"/>
        </a:p>
      </dsp:txBody>
      <dsp:txXfrm>
        <a:off x="5380002" y="587635"/>
        <a:ext cx="2444055" cy="1466433"/>
      </dsp:txXfrm>
    </dsp:sp>
    <dsp:sp modelId="{A0CCF702-8B2E-F14B-8896-07F1C1C39389}">
      <dsp:nvSpPr>
        <dsp:cNvPr id="0" name=""/>
        <dsp:cNvSpPr/>
      </dsp:nvSpPr>
      <dsp:spPr>
        <a:xfrm>
          <a:off x="8068463" y="587635"/>
          <a:ext cx="2444055" cy="1466433"/>
        </a:xfrm>
        <a:prstGeom prst="rect">
          <a:avLst/>
        </a:prstGeom>
        <a:solidFill>
          <a:srgbClr val="00B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pl-PL" sz="1300" kern="1200"/>
            <a:t>Znaki towarowe – chronione prawami ochronnymi na znaki towarowe – art. 120 i n. p.w.p.</a:t>
          </a:r>
          <a:endParaRPr lang="en-US" sz="1300" kern="1200"/>
        </a:p>
      </dsp:txBody>
      <dsp:txXfrm>
        <a:off x="8068463" y="587635"/>
        <a:ext cx="2444055" cy="1466433"/>
      </dsp:txXfrm>
    </dsp:sp>
    <dsp:sp modelId="{B12AC4EC-ED37-CD40-A9DC-0F0AD38FEC6A}">
      <dsp:nvSpPr>
        <dsp:cNvPr id="0" name=""/>
        <dsp:cNvSpPr/>
      </dsp:nvSpPr>
      <dsp:spPr>
        <a:xfrm>
          <a:off x="1347311" y="2298474"/>
          <a:ext cx="2444055" cy="1466433"/>
        </a:xfrm>
        <a:prstGeom prst="rect">
          <a:avLst/>
        </a:prstGeom>
        <a:solidFill>
          <a:srgbClr val="00B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pl-PL" sz="1300" kern="1200" dirty="0"/>
            <a:t>Oznaczenia geograficzne – chronione prawami z rejestracji oznaczeń geograficznych art. 174 i n </a:t>
          </a:r>
          <a:r>
            <a:rPr lang="pl-PL" sz="1300" kern="1200" dirty="0" err="1"/>
            <a:t>p.w.p</a:t>
          </a:r>
          <a:r>
            <a:rPr lang="pl-PL" sz="1300" kern="1200" dirty="0"/>
            <a:t>.</a:t>
          </a:r>
          <a:endParaRPr lang="en-US" sz="1300" kern="1200" dirty="0"/>
        </a:p>
      </dsp:txBody>
      <dsp:txXfrm>
        <a:off x="1347311" y="2298474"/>
        <a:ext cx="2444055" cy="1466433"/>
      </dsp:txXfrm>
    </dsp:sp>
    <dsp:sp modelId="{56200D56-6FB4-8348-A622-C75875E8C207}">
      <dsp:nvSpPr>
        <dsp:cNvPr id="0" name=""/>
        <dsp:cNvSpPr/>
      </dsp:nvSpPr>
      <dsp:spPr>
        <a:xfrm>
          <a:off x="4035772" y="2298474"/>
          <a:ext cx="2444055" cy="1466433"/>
        </a:xfrm>
        <a:prstGeom prst="rect">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pl-PL" sz="1300" kern="1200" dirty="0"/>
            <a:t>Projekty racjonalizatorskie  (art. 7 ust. 2 </a:t>
          </a:r>
          <a:r>
            <a:rPr lang="pl-PL" sz="1300" kern="1200" dirty="0" err="1"/>
            <a:t>p.w.p</a:t>
          </a:r>
          <a:r>
            <a:rPr lang="pl-PL" sz="1300" kern="1200" dirty="0"/>
            <a:t>.)</a:t>
          </a:r>
        </a:p>
      </dsp:txBody>
      <dsp:txXfrm>
        <a:off x="4035772" y="2298474"/>
        <a:ext cx="2444055" cy="1466433"/>
      </dsp:txXfrm>
    </dsp:sp>
    <dsp:sp modelId="{80FFD188-F2CB-CB4C-90EB-7F5F24B2554F}">
      <dsp:nvSpPr>
        <dsp:cNvPr id="0" name=""/>
        <dsp:cNvSpPr/>
      </dsp:nvSpPr>
      <dsp:spPr>
        <a:xfrm>
          <a:off x="6724233" y="2298474"/>
          <a:ext cx="2444055" cy="1466433"/>
        </a:xfrm>
        <a:prstGeom prst="rect">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pl-PL" sz="1300" kern="1200" dirty="0"/>
            <a:t>Topografie układów scalonych – chronione prawami z topografii układów scalonych – 196 i n. </a:t>
          </a:r>
          <a:r>
            <a:rPr lang="pl-PL" sz="1300" kern="1200" dirty="0" err="1"/>
            <a:t>p.w.p</a:t>
          </a:r>
          <a:r>
            <a:rPr lang="pl-PL" sz="1300" kern="1200" dirty="0"/>
            <a:t>.</a:t>
          </a:r>
          <a:endParaRPr lang="en-US" sz="1300" kern="1200" dirty="0"/>
        </a:p>
      </dsp:txBody>
      <dsp:txXfrm>
        <a:off x="6724233" y="2298474"/>
        <a:ext cx="2444055" cy="14664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66970-A739-4981-BB4F-70D388DEE56B}">
      <dsp:nvSpPr>
        <dsp:cNvPr id="0" name=""/>
        <dsp:cNvSpPr/>
      </dsp:nvSpPr>
      <dsp:spPr>
        <a:xfrm>
          <a:off x="489253" y="998804"/>
          <a:ext cx="793388" cy="7933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EC197B-1EB5-44BA-A89C-7354C4282D0D}">
      <dsp:nvSpPr>
        <dsp:cNvPr id="0" name=""/>
        <dsp:cNvSpPr/>
      </dsp:nvSpPr>
      <dsp:spPr>
        <a:xfrm>
          <a:off x="4405" y="2056851"/>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pl-PL" sz="1500" kern="1200"/>
            <a:t>- postępowanie sformalizowane </a:t>
          </a:r>
          <a:r>
            <a:rPr lang="pl-PL" sz="1500" kern="1200">
              <a:sym typeface="Wingdings" panose="05000000000000000000" pitchFamily="2" charset="2"/>
            </a:rPr>
            <a:t></a:t>
          </a:r>
          <a:r>
            <a:rPr lang="pl-PL" sz="1500" kern="1200"/>
            <a:t> wymaga zgłoszenia</a:t>
          </a:r>
          <a:endParaRPr lang="en-US" sz="1500" kern="1200"/>
        </a:p>
      </dsp:txBody>
      <dsp:txXfrm>
        <a:off x="4405" y="2056851"/>
        <a:ext cx="1763085" cy="705234"/>
      </dsp:txXfrm>
    </dsp:sp>
    <dsp:sp modelId="{12A1BD7A-A6E9-4D38-A0E2-242CB68C2DF0}">
      <dsp:nvSpPr>
        <dsp:cNvPr id="0" name=""/>
        <dsp:cNvSpPr/>
      </dsp:nvSpPr>
      <dsp:spPr>
        <a:xfrm>
          <a:off x="2560879" y="998804"/>
          <a:ext cx="793388" cy="7933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EEE22C-5AEB-4B40-86E4-EE6EC1C530BE}">
      <dsp:nvSpPr>
        <dsp:cNvPr id="0" name=""/>
        <dsp:cNvSpPr/>
      </dsp:nvSpPr>
      <dsp:spPr>
        <a:xfrm>
          <a:off x="2076031" y="2056851"/>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pl-PL" sz="1500" kern="1200"/>
            <a:t>- wymogi formalne i opłata</a:t>
          </a:r>
          <a:endParaRPr lang="en-US" sz="1500" kern="1200"/>
        </a:p>
      </dsp:txBody>
      <dsp:txXfrm>
        <a:off x="2076031" y="2056851"/>
        <a:ext cx="1763085" cy="705234"/>
      </dsp:txXfrm>
    </dsp:sp>
    <dsp:sp modelId="{08F65C53-8504-4C65-A091-01360A2CA99D}">
      <dsp:nvSpPr>
        <dsp:cNvPr id="0" name=""/>
        <dsp:cNvSpPr/>
      </dsp:nvSpPr>
      <dsp:spPr>
        <a:xfrm>
          <a:off x="4632505" y="998804"/>
          <a:ext cx="793388" cy="7933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02AA38-B560-4918-8E0E-9FB8EAE22895}">
      <dsp:nvSpPr>
        <dsp:cNvPr id="0" name=""/>
        <dsp:cNvSpPr/>
      </dsp:nvSpPr>
      <dsp:spPr>
        <a:xfrm>
          <a:off x="4147657" y="2056851"/>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pl-PL" sz="1500" kern="1200"/>
            <a:t>- badanie formalne i merytoryczne przez eksperta UPRP</a:t>
          </a:r>
          <a:endParaRPr lang="en-US" sz="1500" kern="1200"/>
        </a:p>
      </dsp:txBody>
      <dsp:txXfrm>
        <a:off x="4147657" y="2056851"/>
        <a:ext cx="1763085" cy="705234"/>
      </dsp:txXfrm>
    </dsp:sp>
    <dsp:sp modelId="{30F7F1B8-220A-4AE8-941F-1AFB419A66E9}">
      <dsp:nvSpPr>
        <dsp:cNvPr id="0" name=""/>
        <dsp:cNvSpPr/>
      </dsp:nvSpPr>
      <dsp:spPr>
        <a:xfrm>
          <a:off x="6704131" y="998804"/>
          <a:ext cx="793388" cy="79338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550AE1-B613-4649-9E48-D40836A786FD}">
      <dsp:nvSpPr>
        <dsp:cNvPr id="0" name=""/>
        <dsp:cNvSpPr/>
      </dsp:nvSpPr>
      <dsp:spPr>
        <a:xfrm>
          <a:off x="6219283" y="2056851"/>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pl-PL" sz="1500" kern="1200"/>
            <a:t>- decyzja i udzieleniu lub odmowie udzielenia prawa</a:t>
          </a:r>
          <a:endParaRPr lang="en-US" sz="1500" kern="1200"/>
        </a:p>
      </dsp:txBody>
      <dsp:txXfrm>
        <a:off x="6219283" y="2056851"/>
        <a:ext cx="1763085" cy="705234"/>
      </dsp:txXfrm>
    </dsp:sp>
    <dsp:sp modelId="{7D9E23ED-910D-4435-BA94-9692BBECFDAF}">
      <dsp:nvSpPr>
        <dsp:cNvPr id="0" name=""/>
        <dsp:cNvSpPr/>
      </dsp:nvSpPr>
      <dsp:spPr>
        <a:xfrm>
          <a:off x="8775757" y="998804"/>
          <a:ext cx="793388" cy="79338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7CC88B-3159-4A2B-8E52-780C79426520}">
      <dsp:nvSpPr>
        <dsp:cNvPr id="0" name=""/>
        <dsp:cNvSpPr/>
      </dsp:nvSpPr>
      <dsp:spPr>
        <a:xfrm>
          <a:off x="8290908" y="2056851"/>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pl-PL" sz="1500" kern="1200"/>
            <a:t>- ochrona ograniczona czasowo i terytorialnie</a:t>
          </a:r>
          <a:endParaRPr lang="en-US" sz="1500" kern="1200"/>
        </a:p>
      </dsp:txBody>
      <dsp:txXfrm>
        <a:off x="8290908" y="2056851"/>
        <a:ext cx="1763085" cy="7052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9EF093-4E5A-BE47-BC55-667A3668817C}">
      <dsp:nvSpPr>
        <dsp:cNvPr id="0" name=""/>
        <dsp:cNvSpPr/>
      </dsp:nvSpPr>
      <dsp:spPr>
        <a:xfrm>
          <a:off x="0" y="0"/>
          <a:ext cx="11274425" cy="1888093"/>
        </a:xfrm>
        <a:prstGeom prst="roundRect">
          <a:avLst>
            <a:gd name="adj" fmla="val 1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11ABB6-F2BD-4340-A4B1-2D481DE2F26D}">
      <dsp:nvSpPr>
        <dsp:cNvPr id="0" name=""/>
        <dsp:cNvSpPr/>
      </dsp:nvSpPr>
      <dsp:spPr>
        <a:xfrm>
          <a:off x="338232" y="251745"/>
          <a:ext cx="3311862" cy="1384601"/>
        </a:xfrm>
        <a:prstGeom prst="roundRect">
          <a:avLst>
            <a:gd name="adj" fmla="val 10000"/>
          </a:avLst>
        </a:prstGeom>
        <a:solidFill>
          <a:schemeClr val="accent1">
            <a:tint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75EDBD-E26C-D441-A809-D7A98C02C476}">
      <dsp:nvSpPr>
        <dsp:cNvPr id="0" name=""/>
        <dsp:cNvSpPr/>
      </dsp:nvSpPr>
      <dsp:spPr>
        <a:xfrm rot="10800000">
          <a:off x="338232" y="1888093"/>
          <a:ext cx="3311862" cy="2307669"/>
        </a:xfrm>
        <a:prstGeom prst="round2SameRect">
          <a:avLst>
            <a:gd name="adj1" fmla="val 10500"/>
            <a:gd name="adj2" fmla="val 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t" anchorCtr="0">
          <a:noAutofit/>
        </a:bodyPr>
        <a:lstStyle/>
        <a:p>
          <a:pPr marL="0" lvl="0" indent="0" algn="l" defTabSz="1066800">
            <a:lnSpc>
              <a:spcPct val="90000"/>
            </a:lnSpc>
            <a:spcBef>
              <a:spcPct val="0"/>
            </a:spcBef>
            <a:spcAft>
              <a:spcPct val="35000"/>
            </a:spcAft>
            <a:buNone/>
          </a:pPr>
          <a:r>
            <a:rPr lang="pl-PL" sz="2400" kern="1200" dirty="0"/>
            <a:t>Europejski Urząd Patentowy (EPO)</a:t>
          </a:r>
        </a:p>
        <a:p>
          <a:pPr marL="171450" lvl="1" indent="-171450" algn="l" defTabSz="844550">
            <a:lnSpc>
              <a:spcPct val="90000"/>
            </a:lnSpc>
            <a:spcBef>
              <a:spcPct val="0"/>
            </a:spcBef>
            <a:spcAft>
              <a:spcPct val="15000"/>
            </a:spcAft>
            <a:buChar char="•"/>
          </a:pPr>
          <a:r>
            <a:rPr lang="pl-PL" sz="1900" kern="1200" dirty="0"/>
            <a:t>patent europejski (klasyczny)</a:t>
          </a:r>
        </a:p>
        <a:p>
          <a:pPr marL="171450" lvl="1" indent="-171450" algn="l" defTabSz="844550">
            <a:lnSpc>
              <a:spcPct val="90000"/>
            </a:lnSpc>
            <a:spcBef>
              <a:spcPct val="0"/>
            </a:spcBef>
            <a:spcAft>
              <a:spcPct val="15000"/>
            </a:spcAft>
            <a:buChar char="•"/>
          </a:pPr>
          <a:r>
            <a:rPr lang="pl-PL" sz="1900" kern="1200" dirty="0"/>
            <a:t>jednolity patent europejski</a:t>
          </a:r>
        </a:p>
      </dsp:txBody>
      <dsp:txXfrm rot="10800000">
        <a:off x="409201" y="1888093"/>
        <a:ext cx="3169924" cy="2236700"/>
      </dsp:txXfrm>
    </dsp:sp>
    <dsp:sp modelId="{06939723-58C7-8549-A469-5502C3D55D7C}">
      <dsp:nvSpPr>
        <dsp:cNvPr id="0" name=""/>
        <dsp:cNvSpPr/>
      </dsp:nvSpPr>
      <dsp:spPr>
        <a:xfrm>
          <a:off x="3981281" y="251745"/>
          <a:ext cx="3311862" cy="1384601"/>
        </a:xfrm>
        <a:prstGeom prst="roundRect">
          <a:avLst>
            <a:gd name="adj" fmla="val 10000"/>
          </a:avLst>
        </a:prstGeom>
        <a:solidFill>
          <a:schemeClr val="accent1">
            <a:tint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25286E-62FC-EC40-BC59-0C1C47064C68}">
      <dsp:nvSpPr>
        <dsp:cNvPr id="0" name=""/>
        <dsp:cNvSpPr/>
      </dsp:nvSpPr>
      <dsp:spPr>
        <a:xfrm rot="10800000">
          <a:off x="3981281" y="1888093"/>
          <a:ext cx="3311862" cy="2307669"/>
        </a:xfrm>
        <a:prstGeom prst="round2SameRect">
          <a:avLst>
            <a:gd name="adj1" fmla="val 10500"/>
            <a:gd name="adj2" fmla="val 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lang="pl-PL" sz="2400" kern="1200" dirty="0"/>
            <a:t>Urząd Unii Europejskiej ds. Własności Intelektualnej (EUIPO)</a:t>
          </a:r>
        </a:p>
      </dsp:txBody>
      <dsp:txXfrm rot="10800000">
        <a:off x="4052250" y="1888093"/>
        <a:ext cx="3169924" cy="2236700"/>
      </dsp:txXfrm>
    </dsp:sp>
    <dsp:sp modelId="{D2C0E3B3-0F44-B246-922C-D7A89B0457D6}">
      <dsp:nvSpPr>
        <dsp:cNvPr id="0" name=""/>
        <dsp:cNvSpPr/>
      </dsp:nvSpPr>
      <dsp:spPr>
        <a:xfrm>
          <a:off x="7624329" y="251745"/>
          <a:ext cx="3311862" cy="1384601"/>
        </a:xfrm>
        <a:prstGeom prst="roundRect">
          <a:avLst>
            <a:gd name="adj" fmla="val 10000"/>
          </a:avLst>
        </a:prstGeom>
        <a:solidFill>
          <a:schemeClr val="accent1">
            <a:tint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8272D62-D094-E049-B045-845FFACF10E8}">
      <dsp:nvSpPr>
        <dsp:cNvPr id="0" name=""/>
        <dsp:cNvSpPr/>
      </dsp:nvSpPr>
      <dsp:spPr>
        <a:xfrm rot="10800000">
          <a:off x="7624329" y="1888093"/>
          <a:ext cx="3311862" cy="2307669"/>
        </a:xfrm>
        <a:prstGeom prst="round2SameRect">
          <a:avLst>
            <a:gd name="adj1" fmla="val 10500"/>
            <a:gd name="adj2" fmla="val 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lang="pl-PL" sz="2400" kern="1200" dirty="0"/>
            <a:t>Światowa Organizacja Własności Intelektualnej (WIPO)</a:t>
          </a:r>
        </a:p>
      </dsp:txBody>
      <dsp:txXfrm rot="10800000">
        <a:off x="7695298" y="1888093"/>
        <a:ext cx="3169924" cy="22367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DBC331-7413-524B-919D-AB73A769BC81}">
      <dsp:nvSpPr>
        <dsp:cNvPr id="0" name=""/>
        <dsp:cNvSpPr/>
      </dsp:nvSpPr>
      <dsp:spPr>
        <a:xfrm>
          <a:off x="0" y="138271"/>
          <a:ext cx="5181600" cy="74353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pl-PL" sz="3100" kern="1200"/>
            <a:t>Wynalazki</a:t>
          </a:r>
        </a:p>
      </dsp:txBody>
      <dsp:txXfrm>
        <a:off x="36296" y="174567"/>
        <a:ext cx="5109008" cy="670943"/>
      </dsp:txXfrm>
    </dsp:sp>
    <dsp:sp modelId="{05806A00-482A-1A4F-96FD-0B3C7F7AD193}">
      <dsp:nvSpPr>
        <dsp:cNvPr id="0" name=""/>
        <dsp:cNvSpPr/>
      </dsp:nvSpPr>
      <dsp:spPr>
        <a:xfrm>
          <a:off x="0" y="971086"/>
          <a:ext cx="5181600" cy="74353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pl-PL" sz="3100" kern="1200"/>
            <a:t>Wzory użytkowe</a:t>
          </a:r>
        </a:p>
      </dsp:txBody>
      <dsp:txXfrm>
        <a:off x="36296" y="1007382"/>
        <a:ext cx="5109008" cy="670943"/>
      </dsp:txXfrm>
    </dsp:sp>
    <dsp:sp modelId="{DE2DB3FC-667C-474E-A290-850387C65CDB}">
      <dsp:nvSpPr>
        <dsp:cNvPr id="0" name=""/>
        <dsp:cNvSpPr/>
      </dsp:nvSpPr>
      <dsp:spPr>
        <a:xfrm>
          <a:off x="0" y="1803901"/>
          <a:ext cx="5181600" cy="74353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pl-PL" sz="3100" kern="1200"/>
            <a:t>Wzory przemysłowe</a:t>
          </a:r>
        </a:p>
      </dsp:txBody>
      <dsp:txXfrm>
        <a:off x="36296" y="1840197"/>
        <a:ext cx="5109008" cy="670943"/>
      </dsp:txXfrm>
    </dsp:sp>
    <dsp:sp modelId="{79C68BA9-AF22-FC45-9AE1-F46EBEE1DE5B}">
      <dsp:nvSpPr>
        <dsp:cNvPr id="0" name=""/>
        <dsp:cNvSpPr/>
      </dsp:nvSpPr>
      <dsp:spPr>
        <a:xfrm>
          <a:off x="0" y="2636716"/>
          <a:ext cx="5181600" cy="74353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pl-PL" sz="3100" kern="1200"/>
            <a:t>Topografie układów scalonych</a:t>
          </a:r>
        </a:p>
      </dsp:txBody>
      <dsp:txXfrm>
        <a:off x="36296" y="2673012"/>
        <a:ext cx="5109008" cy="670943"/>
      </dsp:txXfrm>
    </dsp:sp>
    <dsp:sp modelId="{91ED59DD-BEB0-2B4C-95A5-684C829F5FC7}">
      <dsp:nvSpPr>
        <dsp:cNvPr id="0" name=""/>
        <dsp:cNvSpPr/>
      </dsp:nvSpPr>
      <dsp:spPr>
        <a:xfrm>
          <a:off x="0" y="3469531"/>
          <a:ext cx="5181600" cy="74353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pl-PL" sz="3100" kern="1200"/>
            <a:t>Projekty racjonalizactorskie </a:t>
          </a:r>
        </a:p>
      </dsp:txBody>
      <dsp:txXfrm>
        <a:off x="36296" y="3505827"/>
        <a:ext cx="5109008" cy="67094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0C9553-BB83-4005-BD7C-51392FFED717}">
      <dsp:nvSpPr>
        <dsp:cNvPr id="0" name=""/>
        <dsp:cNvSpPr/>
      </dsp:nvSpPr>
      <dsp:spPr>
        <a:xfrm>
          <a:off x="793050" y="82193"/>
          <a:ext cx="843768" cy="7660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A2393B-3970-4FD8-AF7E-853670664FC7}">
      <dsp:nvSpPr>
        <dsp:cNvPr id="0" name=""/>
        <dsp:cNvSpPr/>
      </dsp:nvSpPr>
      <dsp:spPr>
        <a:xfrm>
          <a:off x="9550" y="1011900"/>
          <a:ext cx="2410768" cy="3282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pl-PL" sz="2100" kern="1200"/>
            <a:t>Sposoby</a:t>
          </a:r>
        </a:p>
      </dsp:txBody>
      <dsp:txXfrm>
        <a:off x="9550" y="1011900"/>
        <a:ext cx="2410768" cy="328297"/>
      </dsp:txXfrm>
    </dsp:sp>
    <dsp:sp modelId="{48C0488A-D7B0-491D-B525-2E7DDA1A39FA}">
      <dsp:nvSpPr>
        <dsp:cNvPr id="0" name=""/>
        <dsp:cNvSpPr/>
      </dsp:nvSpPr>
      <dsp:spPr>
        <a:xfrm>
          <a:off x="9550" y="1416328"/>
          <a:ext cx="2410768" cy="26942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pl-PL" sz="1600" kern="1200"/>
            <a:t>Wynalazki technologiczne</a:t>
          </a:r>
        </a:p>
        <a:p>
          <a:pPr marL="0" lvl="0" indent="0" algn="ctr" defTabSz="711200">
            <a:lnSpc>
              <a:spcPct val="100000"/>
            </a:lnSpc>
            <a:spcBef>
              <a:spcPct val="0"/>
            </a:spcBef>
            <a:spcAft>
              <a:spcPct val="35000"/>
            </a:spcAft>
            <a:buNone/>
          </a:pPr>
          <a:r>
            <a:rPr lang="pl-PL" sz="1600" kern="1200"/>
            <a:t>Metody działania</a:t>
          </a:r>
        </a:p>
        <a:p>
          <a:pPr marL="0" lvl="0" indent="0" algn="ctr" defTabSz="711200">
            <a:lnSpc>
              <a:spcPct val="100000"/>
            </a:lnSpc>
            <a:spcBef>
              <a:spcPct val="0"/>
            </a:spcBef>
            <a:spcAft>
              <a:spcPct val="35000"/>
            </a:spcAft>
            <a:buNone/>
          </a:pPr>
          <a:r>
            <a:rPr lang="pl-PL" sz="1600" kern="1200"/>
            <a:t>Np.. Procesy prowadzone na przedmiotach materialnych, energii lub sygnałach, których efektem jest uzyskanie odmiennego niż dotychczasowy, pożądanego stanu lub postaci produktu, energii lub sygnału</a:t>
          </a:r>
        </a:p>
      </dsp:txBody>
      <dsp:txXfrm>
        <a:off x="9550" y="1416328"/>
        <a:ext cx="2410768" cy="2694283"/>
      </dsp:txXfrm>
    </dsp:sp>
    <dsp:sp modelId="{7E813B35-A969-44D5-9AF5-DE1E8031BDF1}">
      <dsp:nvSpPr>
        <dsp:cNvPr id="0" name=""/>
        <dsp:cNvSpPr/>
      </dsp:nvSpPr>
      <dsp:spPr>
        <a:xfrm>
          <a:off x="3625703" y="82193"/>
          <a:ext cx="843768" cy="7660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31121A-5744-46E1-84D5-B757143BAEB9}">
      <dsp:nvSpPr>
        <dsp:cNvPr id="0" name=""/>
        <dsp:cNvSpPr/>
      </dsp:nvSpPr>
      <dsp:spPr>
        <a:xfrm>
          <a:off x="2842203" y="1011900"/>
          <a:ext cx="2410768" cy="3282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pl-PL" sz="2100" kern="1200"/>
            <a:t>Urządzenia</a:t>
          </a:r>
        </a:p>
      </dsp:txBody>
      <dsp:txXfrm>
        <a:off x="2842203" y="1011900"/>
        <a:ext cx="2410768" cy="328297"/>
      </dsp:txXfrm>
    </dsp:sp>
    <dsp:sp modelId="{AB21EC9E-77E5-460D-B639-DF543D866CDE}">
      <dsp:nvSpPr>
        <dsp:cNvPr id="0" name=""/>
        <dsp:cNvSpPr/>
      </dsp:nvSpPr>
      <dsp:spPr>
        <a:xfrm>
          <a:off x="2842203" y="1416328"/>
          <a:ext cx="2410768" cy="26942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pl-PL" sz="1600" kern="1200"/>
            <a:t>Wytwory materialne ukształtowane przestrzennie i układy</a:t>
          </a:r>
        </a:p>
        <a:p>
          <a:pPr marL="0" lvl="0" indent="0" algn="ctr" defTabSz="711200">
            <a:lnSpc>
              <a:spcPct val="100000"/>
            </a:lnSpc>
            <a:spcBef>
              <a:spcPct val="0"/>
            </a:spcBef>
            <a:spcAft>
              <a:spcPct val="35000"/>
            </a:spcAft>
            <a:buNone/>
          </a:pPr>
          <a:r>
            <a:rPr lang="pl-PL" sz="1600" kern="1200"/>
            <a:t>Np. przyrządy, maszyny, urządzenia zespoły współpracujących urządzeń </a:t>
          </a:r>
        </a:p>
      </dsp:txBody>
      <dsp:txXfrm>
        <a:off x="2842203" y="1416328"/>
        <a:ext cx="2410768" cy="2694283"/>
      </dsp:txXfrm>
    </dsp:sp>
    <dsp:sp modelId="{6350AAF9-2B54-462E-B0C5-78A9DCECD389}">
      <dsp:nvSpPr>
        <dsp:cNvPr id="0" name=""/>
        <dsp:cNvSpPr/>
      </dsp:nvSpPr>
      <dsp:spPr>
        <a:xfrm>
          <a:off x="6458356" y="82193"/>
          <a:ext cx="843768" cy="7660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D6A961D-E8E6-43FD-BB42-BD4439740749}">
      <dsp:nvSpPr>
        <dsp:cNvPr id="0" name=""/>
        <dsp:cNvSpPr/>
      </dsp:nvSpPr>
      <dsp:spPr>
        <a:xfrm>
          <a:off x="5674856" y="1011900"/>
          <a:ext cx="2410768" cy="3282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pl-PL" sz="2100" kern="1200"/>
            <a:t>Produkty</a:t>
          </a:r>
        </a:p>
      </dsp:txBody>
      <dsp:txXfrm>
        <a:off x="5674856" y="1011900"/>
        <a:ext cx="2410768" cy="328297"/>
      </dsp:txXfrm>
    </dsp:sp>
    <dsp:sp modelId="{EE179376-3A4E-4415-BF34-333C4BD6B2D3}">
      <dsp:nvSpPr>
        <dsp:cNvPr id="0" name=""/>
        <dsp:cNvSpPr/>
      </dsp:nvSpPr>
      <dsp:spPr>
        <a:xfrm>
          <a:off x="5674856" y="1416328"/>
          <a:ext cx="2410768" cy="26942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pl-PL" sz="1600" kern="1200"/>
            <a:t>Wytwór materialny bezpostaciowy</a:t>
          </a:r>
        </a:p>
        <a:p>
          <a:pPr marL="0" lvl="0" indent="0" algn="ctr" defTabSz="711200">
            <a:lnSpc>
              <a:spcPct val="100000"/>
            </a:lnSpc>
            <a:spcBef>
              <a:spcPct val="0"/>
            </a:spcBef>
            <a:spcAft>
              <a:spcPct val="35000"/>
            </a:spcAft>
            <a:buNone/>
          </a:pPr>
          <a:r>
            <a:rPr lang="pl-PL" sz="1600" kern="1200"/>
            <a:t>Np. substancje, mieszaniny, związki chemiczne, środki farmaceutyczne, chwastobójcze, mydło, farba, maść, masa czekoladowa itp. </a:t>
          </a:r>
        </a:p>
      </dsp:txBody>
      <dsp:txXfrm>
        <a:off x="5674856" y="1416328"/>
        <a:ext cx="2410768" cy="2694283"/>
      </dsp:txXfrm>
    </dsp:sp>
    <dsp:sp modelId="{438D89C9-1DA2-48B6-A8A8-5EA9526706F9}">
      <dsp:nvSpPr>
        <dsp:cNvPr id="0" name=""/>
        <dsp:cNvSpPr/>
      </dsp:nvSpPr>
      <dsp:spPr>
        <a:xfrm>
          <a:off x="9291009" y="82193"/>
          <a:ext cx="843768" cy="7660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046C52D-860F-4640-B385-9699126627B0}">
      <dsp:nvSpPr>
        <dsp:cNvPr id="0" name=""/>
        <dsp:cNvSpPr/>
      </dsp:nvSpPr>
      <dsp:spPr>
        <a:xfrm>
          <a:off x="8507509" y="1011900"/>
          <a:ext cx="2410768" cy="3282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pl-PL" sz="2100" kern="1200"/>
            <a:t>Zastosowania</a:t>
          </a:r>
        </a:p>
      </dsp:txBody>
      <dsp:txXfrm>
        <a:off x="8507509" y="1011900"/>
        <a:ext cx="2410768" cy="328297"/>
      </dsp:txXfrm>
    </dsp:sp>
    <dsp:sp modelId="{66691F8A-041F-4A5B-8A28-F9607131F7AC}">
      <dsp:nvSpPr>
        <dsp:cNvPr id="0" name=""/>
        <dsp:cNvSpPr/>
      </dsp:nvSpPr>
      <dsp:spPr>
        <a:xfrm>
          <a:off x="8507509" y="1416328"/>
          <a:ext cx="2410768" cy="26942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pl-PL" sz="1600" kern="1200"/>
            <a:t>opis formułowany jest jak w przypadku sposobu, przy czym dotyczy nowego zastosowania znanej substancji.</a:t>
          </a:r>
        </a:p>
      </dsp:txBody>
      <dsp:txXfrm>
        <a:off x="8507509" y="1416328"/>
        <a:ext cx="2410768" cy="269428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DF4260-8F6F-DE42-80F7-B02BDC01B163}">
      <dsp:nvSpPr>
        <dsp:cNvPr id="0" name=""/>
        <dsp:cNvSpPr/>
      </dsp:nvSpPr>
      <dsp:spPr>
        <a:xfrm>
          <a:off x="835895" y="1292311"/>
          <a:ext cx="659091" cy="71"/>
        </a:xfrm>
        <a:prstGeom prst="rect">
          <a:avLst/>
        </a:prstGeom>
        <a:solidFill>
          <a:schemeClr val="accent5">
            <a:tint val="40000"/>
            <a:alpha val="90000"/>
            <a:hueOff val="0"/>
            <a:satOff val="0"/>
            <a:lumOff val="0"/>
            <a:alphaOff val="0"/>
          </a:schemeClr>
        </a:solidFill>
        <a:ln w="1587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8C40DE-22BF-2F4E-95DF-42C06E5A7E95}">
      <dsp:nvSpPr>
        <dsp:cNvPr id="0" name=""/>
        <dsp:cNvSpPr/>
      </dsp:nvSpPr>
      <dsp:spPr>
        <a:xfrm>
          <a:off x="1534532" y="1236929"/>
          <a:ext cx="75795" cy="142494"/>
        </a:xfrm>
        <a:prstGeom prst="chevron">
          <a:avLst>
            <a:gd name="adj" fmla="val 90000"/>
          </a:avLst>
        </a:prstGeom>
        <a:solidFill>
          <a:schemeClr val="accent5">
            <a:tint val="40000"/>
            <a:alpha val="90000"/>
            <a:hueOff val="35278"/>
            <a:satOff val="185"/>
            <a:lumOff val="13"/>
            <a:alphaOff val="0"/>
          </a:schemeClr>
        </a:solidFill>
        <a:ln w="15875" cap="flat" cmpd="sng" algn="ctr">
          <a:solidFill>
            <a:schemeClr val="accent5">
              <a:tint val="40000"/>
              <a:alpha val="90000"/>
              <a:hueOff val="35278"/>
              <a:satOff val="185"/>
              <a:lumOff val="13"/>
              <a:alphaOff val="0"/>
            </a:schemeClr>
          </a:solidFill>
          <a:prstDash val="solid"/>
        </a:ln>
        <a:effectLst/>
      </dsp:spPr>
      <dsp:style>
        <a:lnRef idx="2">
          <a:scrgbClr r="0" g="0" b="0"/>
        </a:lnRef>
        <a:fillRef idx="1">
          <a:scrgbClr r="0" g="0" b="0"/>
        </a:fillRef>
        <a:effectRef idx="0">
          <a:scrgbClr r="0" g="0" b="0"/>
        </a:effectRef>
        <a:fontRef idx="minor"/>
      </dsp:style>
    </dsp:sp>
    <dsp:sp modelId="{10C6A8D1-7856-C94E-A334-C0EF27672D36}">
      <dsp:nvSpPr>
        <dsp:cNvPr id="0" name=""/>
        <dsp:cNvSpPr/>
      </dsp:nvSpPr>
      <dsp:spPr>
        <a:xfrm>
          <a:off x="440462" y="979301"/>
          <a:ext cx="626093" cy="626093"/>
        </a:xfrm>
        <a:prstGeom prst="ellips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296" tIns="24296" rIns="24296" bIns="24296" numCol="1" spcCol="1270" anchor="ctr" anchorCtr="0">
          <a:noAutofit/>
        </a:bodyPr>
        <a:lstStyle/>
        <a:p>
          <a:pPr marL="0" lvl="0" indent="0" algn="ctr" defTabSz="1244600">
            <a:lnSpc>
              <a:spcPct val="90000"/>
            </a:lnSpc>
            <a:spcBef>
              <a:spcPct val="0"/>
            </a:spcBef>
            <a:spcAft>
              <a:spcPct val="35000"/>
            </a:spcAft>
            <a:buNone/>
          </a:pPr>
          <a:r>
            <a:rPr lang="en-US" sz="2800" kern="1200"/>
            <a:t>1</a:t>
          </a:r>
        </a:p>
      </dsp:txBody>
      <dsp:txXfrm>
        <a:off x="532151" y="1070990"/>
        <a:ext cx="442715" cy="442715"/>
      </dsp:txXfrm>
    </dsp:sp>
    <dsp:sp modelId="{84EF0AD4-08FE-E24D-9CB0-55BD9B0E2D58}">
      <dsp:nvSpPr>
        <dsp:cNvPr id="0" name=""/>
        <dsp:cNvSpPr/>
      </dsp:nvSpPr>
      <dsp:spPr>
        <a:xfrm>
          <a:off x="12030" y="1770984"/>
          <a:ext cx="1482956" cy="1965600"/>
        </a:xfrm>
        <a:prstGeom prst="upArrowCallout">
          <a:avLst>
            <a:gd name="adj1" fmla="val 50000"/>
            <a:gd name="adj2" fmla="val 20000"/>
            <a:gd name="adj3" fmla="val 20000"/>
            <a:gd name="adj4" fmla="val 100000"/>
          </a:avLst>
        </a:prstGeom>
        <a:solidFill>
          <a:schemeClr val="accent5">
            <a:tint val="40000"/>
            <a:alpha val="90000"/>
            <a:hueOff val="70556"/>
            <a:satOff val="370"/>
            <a:lumOff val="27"/>
            <a:alphaOff val="0"/>
          </a:schemeClr>
        </a:solidFill>
        <a:ln w="15875" cap="flat" cmpd="sng" algn="ctr">
          <a:solidFill>
            <a:schemeClr val="accent5">
              <a:tint val="40000"/>
              <a:alpha val="90000"/>
              <a:hueOff val="70556"/>
              <a:satOff val="370"/>
              <a:lumOff val="2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6977" tIns="165100" rIns="116977" bIns="165100" numCol="1" spcCol="1270" anchor="t" anchorCtr="0">
          <a:noAutofit/>
        </a:bodyPr>
        <a:lstStyle/>
        <a:p>
          <a:pPr marL="0" lvl="0" indent="0" algn="l" defTabSz="488950">
            <a:lnSpc>
              <a:spcPct val="90000"/>
            </a:lnSpc>
            <a:spcBef>
              <a:spcPct val="0"/>
            </a:spcBef>
            <a:spcAft>
              <a:spcPct val="35000"/>
            </a:spcAft>
            <a:buNone/>
          </a:pPr>
          <a:r>
            <a:rPr lang="pl-PL" sz="1100" kern="1200" dirty="0"/>
            <a:t>Wynalazek musi mieć charakter techniczny, czyli musi w jakiś sposób oddziaływać na materię.</a:t>
          </a:r>
          <a:endParaRPr lang="en-US" sz="1100" kern="1200" dirty="0"/>
        </a:p>
      </dsp:txBody>
      <dsp:txXfrm>
        <a:off x="12030" y="2067575"/>
        <a:ext cx="1482956" cy="1669009"/>
      </dsp:txXfrm>
    </dsp:sp>
    <dsp:sp modelId="{3C5CA699-4EF1-E547-8A91-25A391D21352}">
      <dsp:nvSpPr>
        <dsp:cNvPr id="0" name=""/>
        <dsp:cNvSpPr/>
      </dsp:nvSpPr>
      <dsp:spPr>
        <a:xfrm>
          <a:off x="1659760" y="1292330"/>
          <a:ext cx="1482956" cy="72"/>
        </a:xfrm>
        <a:prstGeom prst="rect">
          <a:avLst/>
        </a:prstGeom>
        <a:solidFill>
          <a:schemeClr val="accent5">
            <a:tint val="40000"/>
            <a:alpha val="90000"/>
            <a:hueOff val="105833"/>
            <a:satOff val="554"/>
            <a:lumOff val="40"/>
            <a:alphaOff val="0"/>
          </a:schemeClr>
        </a:solidFill>
        <a:ln w="15875" cap="flat" cmpd="sng" algn="ctr">
          <a:solidFill>
            <a:schemeClr val="accent5">
              <a:tint val="40000"/>
              <a:alpha val="90000"/>
              <a:hueOff val="105833"/>
              <a:satOff val="554"/>
              <a:lumOff val="40"/>
              <a:alphaOff val="0"/>
            </a:schemeClr>
          </a:solidFill>
          <a:prstDash val="solid"/>
        </a:ln>
        <a:effectLst/>
      </dsp:spPr>
      <dsp:style>
        <a:lnRef idx="2">
          <a:scrgbClr r="0" g="0" b="0"/>
        </a:lnRef>
        <a:fillRef idx="1">
          <a:scrgbClr r="0" g="0" b="0"/>
        </a:fillRef>
        <a:effectRef idx="0">
          <a:scrgbClr r="0" g="0" b="0"/>
        </a:effectRef>
        <a:fontRef idx="minor"/>
      </dsp:style>
    </dsp:sp>
    <dsp:sp modelId="{FC60B239-D797-334F-B883-2A565F099915}">
      <dsp:nvSpPr>
        <dsp:cNvPr id="0" name=""/>
        <dsp:cNvSpPr/>
      </dsp:nvSpPr>
      <dsp:spPr>
        <a:xfrm>
          <a:off x="3182262" y="1236944"/>
          <a:ext cx="75795" cy="142511"/>
        </a:xfrm>
        <a:prstGeom prst="chevron">
          <a:avLst>
            <a:gd name="adj" fmla="val 90000"/>
          </a:avLst>
        </a:prstGeom>
        <a:solidFill>
          <a:schemeClr val="accent5">
            <a:tint val="40000"/>
            <a:alpha val="90000"/>
            <a:hueOff val="141111"/>
            <a:satOff val="739"/>
            <a:lumOff val="53"/>
            <a:alphaOff val="0"/>
          </a:schemeClr>
        </a:solidFill>
        <a:ln w="15875" cap="flat" cmpd="sng" algn="ctr">
          <a:solidFill>
            <a:schemeClr val="accent5">
              <a:tint val="40000"/>
              <a:alpha val="90000"/>
              <a:hueOff val="141111"/>
              <a:satOff val="739"/>
              <a:lumOff val="53"/>
              <a:alphaOff val="0"/>
            </a:schemeClr>
          </a:solidFill>
          <a:prstDash val="solid"/>
        </a:ln>
        <a:effectLst/>
      </dsp:spPr>
      <dsp:style>
        <a:lnRef idx="2">
          <a:scrgbClr r="0" g="0" b="0"/>
        </a:lnRef>
        <a:fillRef idx="1">
          <a:scrgbClr r="0" g="0" b="0"/>
        </a:fillRef>
        <a:effectRef idx="0">
          <a:scrgbClr r="0" g="0" b="0"/>
        </a:effectRef>
        <a:fontRef idx="minor"/>
      </dsp:style>
    </dsp:sp>
    <dsp:sp modelId="{A9B67266-7ECA-E949-868A-FBABE5B0F956}">
      <dsp:nvSpPr>
        <dsp:cNvPr id="0" name=""/>
        <dsp:cNvSpPr/>
      </dsp:nvSpPr>
      <dsp:spPr>
        <a:xfrm>
          <a:off x="2088191" y="979319"/>
          <a:ext cx="626093" cy="626093"/>
        </a:xfrm>
        <a:prstGeom prst="ellipse">
          <a:avLst/>
        </a:prstGeom>
        <a:solidFill>
          <a:schemeClr val="accent5">
            <a:hueOff val="246500"/>
            <a:satOff val="1752"/>
            <a:lumOff val="-196"/>
            <a:alphaOff val="0"/>
          </a:schemeClr>
        </a:solidFill>
        <a:ln w="15875" cap="flat" cmpd="sng" algn="ctr">
          <a:solidFill>
            <a:schemeClr val="accent5">
              <a:hueOff val="246500"/>
              <a:satOff val="1752"/>
              <a:lumOff val="-19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296" tIns="24296" rIns="24296" bIns="24296" numCol="1" spcCol="1270" anchor="ctr" anchorCtr="0">
          <a:noAutofit/>
        </a:bodyPr>
        <a:lstStyle/>
        <a:p>
          <a:pPr marL="0" lvl="0" indent="0" algn="ctr" defTabSz="1244600">
            <a:lnSpc>
              <a:spcPct val="90000"/>
            </a:lnSpc>
            <a:spcBef>
              <a:spcPct val="0"/>
            </a:spcBef>
            <a:spcAft>
              <a:spcPct val="35000"/>
            </a:spcAft>
            <a:buNone/>
          </a:pPr>
          <a:r>
            <a:rPr lang="pl-PL" sz="2800" kern="1200"/>
            <a:t>2</a:t>
          </a:r>
        </a:p>
      </dsp:txBody>
      <dsp:txXfrm>
        <a:off x="2179880" y="1071008"/>
        <a:ext cx="442715" cy="442715"/>
      </dsp:txXfrm>
    </dsp:sp>
    <dsp:sp modelId="{F49FAFD6-C0A7-4B44-8E05-5613F7FBE7D5}">
      <dsp:nvSpPr>
        <dsp:cNvPr id="0" name=""/>
        <dsp:cNvSpPr/>
      </dsp:nvSpPr>
      <dsp:spPr>
        <a:xfrm>
          <a:off x="1659760" y="1771030"/>
          <a:ext cx="1482956" cy="1965600"/>
        </a:xfrm>
        <a:prstGeom prst="upArrowCallout">
          <a:avLst>
            <a:gd name="adj1" fmla="val 50000"/>
            <a:gd name="adj2" fmla="val 20000"/>
            <a:gd name="adj3" fmla="val 20000"/>
            <a:gd name="adj4" fmla="val 100000"/>
          </a:avLst>
        </a:prstGeom>
        <a:solidFill>
          <a:schemeClr val="accent5">
            <a:tint val="40000"/>
            <a:alpha val="90000"/>
            <a:hueOff val="176389"/>
            <a:satOff val="924"/>
            <a:lumOff val="66"/>
            <a:alphaOff val="0"/>
          </a:schemeClr>
        </a:solidFill>
        <a:ln w="15875" cap="flat" cmpd="sng" algn="ctr">
          <a:solidFill>
            <a:schemeClr val="accent5">
              <a:tint val="40000"/>
              <a:alpha val="90000"/>
              <a:hueOff val="176389"/>
              <a:satOff val="924"/>
              <a:lumOff val="6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6977" tIns="165100" rIns="116977" bIns="165100" numCol="1" spcCol="1270" anchor="t" anchorCtr="0">
          <a:noAutofit/>
        </a:bodyPr>
        <a:lstStyle/>
        <a:p>
          <a:pPr marL="0" lvl="0" indent="0" algn="l" defTabSz="488950">
            <a:lnSpc>
              <a:spcPct val="90000"/>
            </a:lnSpc>
            <a:spcBef>
              <a:spcPct val="0"/>
            </a:spcBef>
            <a:spcAft>
              <a:spcPct val="35000"/>
            </a:spcAft>
            <a:buNone/>
          </a:pPr>
          <a:r>
            <a:rPr lang="pl-PL" sz="1100" kern="1200" dirty="0"/>
            <a:t>Wynalazek musi być przedstawiony w sposób jasny i dostateczny</a:t>
          </a:r>
        </a:p>
      </dsp:txBody>
      <dsp:txXfrm>
        <a:off x="1659760" y="2067621"/>
        <a:ext cx="1482956" cy="1669009"/>
      </dsp:txXfrm>
    </dsp:sp>
    <dsp:sp modelId="{3447D6D8-4128-4B41-9631-6504D7346449}">
      <dsp:nvSpPr>
        <dsp:cNvPr id="0" name=""/>
        <dsp:cNvSpPr/>
      </dsp:nvSpPr>
      <dsp:spPr>
        <a:xfrm>
          <a:off x="3307489" y="1292330"/>
          <a:ext cx="1482956" cy="72"/>
        </a:xfrm>
        <a:prstGeom prst="rect">
          <a:avLst/>
        </a:prstGeom>
        <a:solidFill>
          <a:schemeClr val="accent5">
            <a:tint val="40000"/>
            <a:alpha val="90000"/>
            <a:hueOff val="211667"/>
            <a:satOff val="1109"/>
            <a:lumOff val="80"/>
            <a:alphaOff val="0"/>
          </a:schemeClr>
        </a:solidFill>
        <a:ln w="15875" cap="flat" cmpd="sng" algn="ctr">
          <a:solidFill>
            <a:schemeClr val="accent5">
              <a:tint val="40000"/>
              <a:alpha val="90000"/>
              <a:hueOff val="211667"/>
              <a:satOff val="1109"/>
              <a:lumOff val="80"/>
              <a:alphaOff val="0"/>
            </a:schemeClr>
          </a:solidFill>
          <a:prstDash val="solid"/>
        </a:ln>
        <a:effectLst/>
      </dsp:spPr>
      <dsp:style>
        <a:lnRef idx="2">
          <a:scrgbClr r="0" g="0" b="0"/>
        </a:lnRef>
        <a:fillRef idx="1">
          <a:scrgbClr r="0" g="0" b="0"/>
        </a:fillRef>
        <a:effectRef idx="0">
          <a:scrgbClr r="0" g="0" b="0"/>
        </a:effectRef>
        <a:fontRef idx="minor"/>
      </dsp:style>
    </dsp:sp>
    <dsp:sp modelId="{98B0FCAB-7671-534E-BEAB-1F3BC311CAA9}">
      <dsp:nvSpPr>
        <dsp:cNvPr id="0" name=""/>
        <dsp:cNvSpPr/>
      </dsp:nvSpPr>
      <dsp:spPr>
        <a:xfrm>
          <a:off x="4829992" y="1236944"/>
          <a:ext cx="75795" cy="142511"/>
        </a:xfrm>
        <a:prstGeom prst="chevron">
          <a:avLst>
            <a:gd name="adj" fmla="val 90000"/>
          </a:avLst>
        </a:prstGeom>
        <a:solidFill>
          <a:schemeClr val="accent5">
            <a:tint val="40000"/>
            <a:alpha val="90000"/>
            <a:hueOff val="246945"/>
            <a:satOff val="1294"/>
            <a:lumOff val="93"/>
            <a:alphaOff val="0"/>
          </a:schemeClr>
        </a:solidFill>
        <a:ln w="15875" cap="flat" cmpd="sng" algn="ctr">
          <a:solidFill>
            <a:schemeClr val="accent5">
              <a:tint val="40000"/>
              <a:alpha val="90000"/>
              <a:hueOff val="246945"/>
              <a:satOff val="1294"/>
              <a:lumOff val="93"/>
              <a:alphaOff val="0"/>
            </a:schemeClr>
          </a:solidFill>
          <a:prstDash val="solid"/>
        </a:ln>
        <a:effectLst/>
      </dsp:spPr>
      <dsp:style>
        <a:lnRef idx="2">
          <a:scrgbClr r="0" g="0" b="0"/>
        </a:lnRef>
        <a:fillRef idx="1">
          <a:scrgbClr r="0" g="0" b="0"/>
        </a:fillRef>
        <a:effectRef idx="0">
          <a:scrgbClr r="0" g="0" b="0"/>
        </a:effectRef>
        <a:fontRef idx="minor"/>
      </dsp:style>
    </dsp:sp>
    <dsp:sp modelId="{BB910577-EAAF-3845-A5F7-7501674C5CB3}">
      <dsp:nvSpPr>
        <dsp:cNvPr id="0" name=""/>
        <dsp:cNvSpPr/>
      </dsp:nvSpPr>
      <dsp:spPr>
        <a:xfrm>
          <a:off x="3735921" y="979319"/>
          <a:ext cx="626093" cy="626093"/>
        </a:xfrm>
        <a:prstGeom prst="ellipse">
          <a:avLst/>
        </a:prstGeom>
        <a:solidFill>
          <a:schemeClr val="accent5">
            <a:hueOff val="493000"/>
            <a:satOff val="3503"/>
            <a:lumOff val="-392"/>
            <a:alphaOff val="0"/>
          </a:schemeClr>
        </a:solidFill>
        <a:ln w="15875" cap="flat" cmpd="sng" algn="ctr">
          <a:solidFill>
            <a:schemeClr val="accent5">
              <a:hueOff val="493000"/>
              <a:satOff val="3503"/>
              <a:lumOff val="-39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296" tIns="24296" rIns="24296" bIns="24296" numCol="1" spcCol="1270" anchor="ctr" anchorCtr="0">
          <a:noAutofit/>
        </a:bodyPr>
        <a:lstStyle/>
        <a:p>
          <a:pPr marL="0" lvl="0" indent="0" algn="ctr" defTabSz="1244600">
            <a:lnSpc>
              <a:spcPct val="90000"/>
            </a:lnSpc>
            <a:spcBef>
              <a:spcPct val="0"/>
            </a:spcBef>
            <a:spcAft>
              <a:spcPct val="35000"/>
            </a:spcAft>
            <a:buNone/>
          </a:pPr>
          <a:r>
            <a:rPr lang="en-US" sz="2800" kern="1200"/>
            <a:t>3</a:t>
          </a:r>
        </a:p>
      </dsp:txBody>
      <dsp:txXfrm>
        <a:off x="3827610" y="1071008"/>
        <a:ext cx="442715" cy="442715"/>
      </dsp:txXfrm>
    </dsp:sp>
    <dsp:sp modelId="{EA492670-C514-7C46-AF19-8CE3AB4ACC9D}">
      <dsp:nvSpPr>
        <dsp:cNvPr id="0" name=""/>
        <dsp:cNvSpPr/>
      </dsp:nvSpPr>
      <dsp:spPr>
        <a:xfrm>
          <a:off x="3307489" y="1771030"/>
          <a:ext cx="1482956" cy="1965600"/>
        </a:xfrm>
        <a:prstGeom prst="upArrowCallout">
          <a:avLst>
            <a:gd name="adj1" fmla="val 50000"/>
            <a:gd name="adj2" fmla="val 20000"/>
            <a:gd name="adj3" fmla="val 20000"/>
            <a:gd name="adj4" fmla="val 100000"/>
          </a:avLst>
        </a:prstGeom>
        <a:solidFill>
          <a:schemeClr val="accent5">
            <a:tint val="40000"/>
            <a:alpha val="90000"/>
            <a:hueOff val="282222"/>
            <a:satOff val="1478"/>
            <a:lumOff val="106"/>
            <a:alphaOff val="0"/>
          </a:schemeClr>
        </a:solidFill>
        <a:ln w="15875" cap="flat" cmpd="sng" algn="ctr">
          <a:solidFill>
            <a:schemeClr val="accent5">
              <a:tint val="40000"/>
              <a:alpha val="90000"/>
              <a:hueOff val="282222"/>
              <a:satOff val="1478"/>
              <a:lumOff val="10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6977" tIns="165100" rIns="116977" bIns="165100" numCol="1" spcCol="1270" anchor="t" anchorCtr="0">
          <a:noAutofit/>
        </a:bodyPr>
        <a:lstStyle/>
        <a:p>
          <a:pPr marL="0" lvl="0" indent="0" algn="l" defTabSz="488950">
            <a:lnSpc>
              <a:spcPct val="90000"/>
            </a:lnSpc>
            <a:spcBef>
              <a:spcPct val="0"/>
            </a:spcBef>
            <a:spcAft>
              <a:spcPct val="35000"/>
            </a:spcAft>
            <a:buNone/>
          </a:pPr>
          <a:r>
            <a:rPr lang="pl-PL" sz="1100" kern="1200"/>
            <a:t>Wynalazek musi być nowy.</a:t>
          </a:r>
          <a:endParaRPr lang="en-US" sz="1100" kern="1200"/>
        </a:p>
      </dsp:txBody>
      <dsp:txXfrm>
        <a:off x="3307489" y="2067621"/>
        <a:ext cx="1482956" cy="1669009"/>
      </dsp:txXfrm>
    </dsp:sp>
    <dsp:sp modelId="{77A7E2C8-6A68-294A-A98A-C4E1A20F6EBE}">
      <dsp:nvSpPr>
        <dsp:cNvPr id="0" name=""/>
        <dsp:cNvSpPr/>
      </dsp:nvSpPr>
      <dsp:spPr>
        <a:xfrm>
          <a:off x="4955219" y="1292330"/>
          <a:ext cx="1482956" cy="72"/>
        </a:xfrm>
        <a:prstGeom prst="rect">
          <a:avLst/>
        </a:prstGeom>
        <a:solidFill>
          <a:schemeClr val="accent5">
            <a:tint val="40000"/>
            <a:alpha val="90000"/>
            <a:hueOff val="317500"/>
            <a:satOff val="1663"/>
            <a:lumOff val="120"/>
            <a:alphaOff val="0"/>
          </a:schemeClr>
        </a:solidFill>
        <a:ln w="15875" cap="flat" cmpd="sng" algn="ctr">
          <a:solidFill>
            <a:schemeClr val="accent5">
              <a:tint val="40000"/>
              <a:alpha val="90000"/>
              <a:hueOff val="317500"/>
              <a:satOff val="1663"/>
              <a:lumOff val="120"/>
              <a:alphaOff val="0"/>
            </a:schemeClr>
          </a:solidFill>
          <a:prstDash val="solid"/>
        </a:ln>
        <a:effectLst/>
      </dsp:spPr>
      <dsp:style>
        <a:lnRef idx="2">
          <a:scrgbClr r="0" g="0" b="0"/>
        </a:lnRef>
        <a:fillRef idx="1">
          <a:scrgbClr r="0" g="0" b="0"/>
        </a:fillRef>
        <a:effectRef idx="0">
          <a:scrgbClr r="0" g="0" b="0"/>
        </a:effectRef>
        <a:fontRef idx="minor"/>
      </dsp:style>
    </dsp:sp>
    <dsp:sp modelId="{B47AA527-304C-AC46-AC77-BCDAE9AC1495}">
      <dsp:nvSpPr>
        <dsp:cNvPr id="0" name=""/>
        <dsp:cNvSpPr/>
      </dsp:nvSpPr>
      <dsp:spPr>
        <a:xfrm>
          <a:off x="6477722" y="1236944"/>
          <a:ext cx="75795" cy="142511"/>
        </a:xfrm>
        <a:prstGeom prst="chevron">
          <a:avLst>
            <a:gd name="adj" fmla="val 90000"/>
          </a:avLst>
        </a:prstGeom>
        <a:solidFill>
          <a:schemeClr val="accent5">
            <a:tint val="40000"/>
            <a:alpha val="90000"/>
            <a:hueOff val="352778"/>
            <a:satOff val="1848"/>
            <a:lumOff val="133"/>
            <a:alphaOff val="0"/>
          </a:schemeClr>
        </a:solidFill>
        <a:ln w="15875" cap="flat" cmpd="sng" algn="ctr">
          <a:solidFill>
            <a:schemeClr val="accent5">
              <a:tint val="40000"/>
              <a:alpha val="90000"/>
              <a:hueOff val="352778"/>
              <a:satOff val="1848"/>
              <a:lumOff val="133"/>
              <a:alphaOff val="0"/>
            </a:schemeClr>
          </a:solidFill>
          <a:prstDash val="solid"/>
        </a:ln>
        <a:effectLst/>
      </dsp:spPr>
      <dsp:style>
        <a:lnRef idx="2">
          <a:scrgbClr r="0" g="0" b="0"/>
        </a:lnRef>
        <a:fillRef idx="1">
          <a:scrgbClr r="0" g="0" b="0"/>
        </a:fillRef>
        <a:effectRef idx="0">
          <a:scrgbClr r="0" g="0" b="0"/>
        </a:effectRef>
        <a:fontRef idx="minor"/>
      </dsp:style>
    </dsp:sp>
    <dsp:sp modelId="{4725AF0A-6D32-DE4E-B274-FA3434C84B00}">
      <dsp:nvSpPr>
        <dsp:cNvPr id="0" name=""/>
        <dsp:cNvSpPr/>
      </dsp:nvSpPr>
      <dsp:spPr>
        <a:xfrm>
          <a:off x="5383651" y="979319"/>
          <a:ext cx="626093" cy="626093"/>
        </a:xfrm>
        <a:prstGeom prst="ellipse">
          <a:avLst/>
        </a:prstGeom>
        <a:solidFill>
          <a:schemeClr val="accent5">
            <a:hueOff val="739501"/>
            <a:satOff val="5255"/>
            <a:lumOff val="-588"/>
            <a:alphaOff val="0"/>
          </a:schemeClr>
        </a:solidFill>
        <a:ln w="15875" cap="flat" cmpd="sng" algn="ctr">
          <a:solidFill>
            <a:schemeClr val="accent5">
              <a:hueOff val="739501"/>
              <a:satOff val="5255"/>
              <a:lumOff val="-58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296" tIns="24296" rIns="24296" bIns="24296" numCol="1" spcCol="1270" anchor="ctr" anchorCtr="0">
          <a:noAutofit/>
        </a:bodyPr>
        <a:lstStyle/>
        <a:p>
          <a:pPr marL="0" lvl="0" indent="0" algn="ctr" defTabSz="1244600">
            <a:lnSpc>
              <a:spcPct val="90000"/>
            </a:lnSpc>
            <a:spcBef>
              <a:spcPct val="0"/>
            </a:spcBef>
            <a:spcAft>
              <a:spcPct val="35000"/>
            </a:spcAft>
            <a:buNone/>
          </a:pPr>
          <a:r>
            <a:rPr lang="en-US" sz="2800" kern="1200"/>
            <a:t>4</a:t>
          </a:r>
        </a:p>
      </dsp:txBody>
      <dsp:txXfrm>
        <a:off x="5475340" y="1071008"/>
        <a:ext cx="442715" cy="442715"/>
      </dsp:txXfrm>
    </dsp:sp>
    <dsp:sp modelId="{9F9C823D-E710-E249-8D9E-73528785D729}">
      <dsp:nvSpPr>
        <dsp:cNvPr id="0" name=""/>
        <dsp:cNvSpPr/>
      </dsp:nvSpPr>
      <dsp:spPr>
        <a:xfrm>
          <a:off x="4955219" y="1771030"/>
          <a:ext cx="1482956" cy="1965600"/>
        </a:xfrm>
        <a:prstGeom prst="upArrowCallout">
          <a:avLst>
            <a:gd name="adj1" fmla="val 50000"/>
            <a:gd name="adj2" fmla="val 20000"/>
            <a:gd name="adj3" fmla="val 20000"/>
            <a:gd name="adj4" fmla="val 100000"/>
          </a:avLst>
        </a:prstGeom>
        <a:solidFill>
          <a:schemeClr val="accent5">
            <a:tint val="40000"/>
            <a:alpha val="90000"/>
            <a:hueOff val="388056"/>
            <a:satOff val="2033"/>
            <a:lumOff val="146"/>
            <a:alphaOff val="0"/>
          </a:schemeClr>
        </a:solidFill>
        <a:ln w="15875" cap="flat" cmpd="sng" algn="ctr">
          <a:solidFill>
            <a:schemeClr val="accent5">
              <a:tint val="40000"/>
              <a:alpha val="90000"/>
              <a:hueOff val="388056"/>
              <a:satOff val="2033"/>
              <a:lumOff val="14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6977" tIns="165100" rIns="116977" bIns="165100" numCol="1" spcCol="1270" anchor="t" anchorCtr="0">
          <a:noAutofit/>
        </a:bodyPr>
        <a:lstStyle/>
        <a:p>
          <a:pPr marL="0" lvl="0" indent="0" algn="l" defTabSz="488950">
            <a:lnSpc>
              <a:spcPct val="90000"/>
            </a:lnSpc>
            <a:spcBef>
              <a:spcPct val="0"/>
            </a:spcBef>
            <a:spcAft>
              <a:spcPct val="35000"/>
            </a:spcAft>
            <a:buNone/>
          </a:pPr>
          <a:r>
            <a:rPr lang="pl-PL" sz="1100" kern="1200"/>
            <a:t>Wynalazek musi posiadać poziom wynalazczy - rozwiązanie musi być dla znawcy z danej dziedziny techniki nieoczywiste lub w pewien sposób zaskakujące.</a:t>
          </a:r>
          <a:endParaRPr lang="en-US" sz="1100" kern="1200"/>
        </a:p>
      </dsp:txBody>
      <dsp:txXfrm>
        <a:off x="4955219" y="2067621"/>
        <a:ext cx="1482956" cy="1669009"/>
      </dsp:txXfrm>
    </dsp:sp>
    <dsp:sp modelId="{CF9E6020-1C40-FF4E-AD70-D4802511EB79}">
      <dsp:nvSpPr>
        <dsp:cNvPr id="0" name=""/>
        <dsp:cNvSpPr/>
      </dsp:nvSpPr>
      <dsp:spPr>
        <a:xfrm>
          <a:off x="6602949" y="1292330"/>
          <a:ext cx="1482956" cy="72"/>
        </a:xfrm>
        <a:prstGeom prst="rect">
          <a:avLst/>
        </a:prstGeom>
        <a:solidFill>
          <a:schemeClr val="accent5">
            <a:tint val="40000"/>
            <a:alpha val="90000"/>
            <a:hueOff val="423334"/>
            <a:satOff val="2218"/>
            <a:lumOff val="160"/>
            <a:alphaOff val="0"/>
          </a:schemeClr>
        </a:solidFill>
        <a:ln w="15875" cap="flat" cmpd="sng" algn="ctr">
          <a:solidFill>
            <a:schemeClr val="accent5">
              <a:tint val="40000"/>
              <a:alpha val="90000"/>
              <a:hueOff val="423334"/>
              <a:satOff val="2218"/>
              <a:lumOff val="160"/>
              <a:alphaOff val="0"/>
            </a:schemeClr>
          </a:solidFill>
          <a:prstDash val="solid"/>
        </a:ln>
        <a:effectLst/>
      </dsp:spPr>
      <dsp:style>
        <a:lnRef idx="2">
          <a:scrgbClr r="0" g="0" b="0"/>
        </a:lnRef>
        <a:fillRef idx="1">
          <a:scrgbClr r="0" g="0" b="0"/>
        </a:fillRef>
        <a:effectRef idx="0">
          <a:scrgbClr r="0" g="0" b="0"/>
        </a:effectRef>
        <a:fontRef idx="minor"/>
      </dsp:style>
    </dsp:sp>
    <dsp:sp modelId="{1C849F96-E7B1-D34B-B893-B39FCEEB4939}">
      <dsp:nvSpPr>
        <dsp:cNvPr id="0" name=""/>
        <dsp:cNvSpPr/>
      </dsp:nvSpPr>
      <dsp:spPr>
        <a:xfrm>
          <a:off x="8125452" y="1236944"/>
          <a:ext cx="75795" cy="142511"/>
        </a:xfrm>
        <a:prstGeom prst="chevron">
          <a:avLst>
            <a:gd name="adj" fmla="val 90000"/>
          </a:avLst>
        </a:prstGeom>
        <a:solidFill>
          <a:schemeClr val="accent5">
            <a:tint val="40000"/>
            <a:alpha val="90000"/>
            <a:hueOff val="458612"/>
            <a:satOff val="2402"/>
            <a:lumOff val="173"/>
            <a:alphaOff val="0"/>
          </a:schemeClr>
        </a:solidFill>
        <a:ln w="15875" cap="flat" cmpd="sng" algn="ctr">
          <a:solidFill>
            <a:schemeClr val="accent5">
              <a:tint val="40000"/>
              <a:alpha val="90000"/>
              <a:hueOff val="458612"/>
              <a:satOff val="2402"/>
              <a:lumOff val="173"/>
              <a:alphaOff val="0"/>
            </a:schemeClr>
          </a:solidFill>
          <a:prstDash val="solid"/>
        </a:ln>
        <a:effectLst/>
      </dsp:spPr>
      <dsp:style>
        <a:lnRef idx="2">
          <a:scrgbClr r="0" g="0" b="0"/>
        </a:lnRef>
        <a:fillRef idx="1">
          <a:scrgbClr r="0" g="0" b="0"/>
        </a:fillRef>
        <a:effectRef idx="0">
          <a:scrgbClr r="0" g="0" b="0"/>
        </a:effectRef>
        <a:fontRef idx="minor"/>
      </dsp:style>
    </dsp:sp>
    <dsp:sp modelId="{FA5D55F0-37DD-5C4A-AF25-0CC11DF4E57C}">
      <dsp:nvSpPr>
        <dsp:cNvPr id="0" name=""/>
        <dsp:cNvSpPr/>
      </dsp:nvSpPr>
      <dsp:spPr>
        <a:xfrm>
          <a:off x="7031381" y="979319"/>
          <a:ext cx="626093" cy="626093"/>
        </a:xfrm>
        <a:prstGeom prst="ellipse">
          <a:avLst/>
        </a:prstGeom>
        <a:solidFill>
          <a:schemeClr val="accent5">
            <a:hueOff val="986001"/>
            <a:satOff val="7006"/>
            <a:lumOff val="-784"/>
            <a:alphaOff val="0"/>
          </a:schemeClr>
        </a:solidFill>
        <a:ln w="15875" cap="flat" cmpd="sng" algn="ctr">
          <a:solidFill>
            <a:schemeClr val="accent5">
              <a:hueOff val="986001"/>
              <a:satOff val="7006"/>
              <a:lumOff val="-78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296" tIns="24296" rIns="24296" bIns="24296" numCol="1" spcCol="1270" anchor="ctr" anchorCtr="0">
          <a:noAutofit/>
        </a:bodyPr>
        <a:lstStyle/>
        <a:p>
          <a:pPr marL="0" lvl="0" indent="0" algn="ctr" defTabSz="1244600">
            <a:lnSpc>
              <a:spcPct val="90000"/>
            </a:lnSpc>
            <a:spcBef>
              <a:spcPct val="0"/>
            </a:spcBef>
            <a:spcAft>
              <a:spcPct val="35000"/>
            </a:spcAft>
            <a:buNone/>
          </a:pPr>
          <a:r>
            <a:rPr lang="en-US" sz="2800" kern="1200"/>
            <a:t>5</a:t>
          </a:r>
        </a:p>
      </dsp:txBody>
      <dsp:txXfrm>
        <a:off x="7123070" y="1071008"/>
        <a:ext cx="442715" cy="442715"/>
      </dsp:txXfrm>
    </dsp:sp>
    <dsp:sp modelId="{1E42AE78-0595-1140-9CE2-3D39F7138A1E}">
      <dsp:nvSpPr>
        <dsp:cNvPr id="0" name=""/>
        <dsp:cNvSpPr/>
      </dsp:nvSpPr>
      <dsp:spPr>
        <a:xfrm>
          <a:off x="6602949" y="1771030"/>
          <a:ext cx="1482956" cy="1965600"/>
        </a:xfrm>
        <a:prstGeom prst="upArrowCallout">
          <a:avLst>
            <a:gd name="adj1" fmla="val 50000"/>
            <a:gd name="adj2" fmla="val 20000"/>
            <a:gd name="adj3" fmla="val 20000"/>
            <a:gd name="adj4" fmla="val 100000"/>
          </a:avLst>
        </a:prstGeom>
        <a:solidFill>
          <a:schemeClr val="accent5">
            <a:tint val="40000"/>
            <a:alpha val="90000"/>
            <a:hueOff val="493889"/>
            <a:satOff val="2587"/>
            <a:lumOff val="186"/>
            <a:alphaOff val="0"/>
          </a:schemeClr>
        </a:solidFill>
        <a:ln w="15875" cap="flat" cmpd="sng" algn="ctr">
          <a:solidFill>
            <a:schemeClr val="accent5">
              <a:tint val="40000"/>
              <a:alpha val="90000"/>
              <a:hueOff val="493889"/>
              <a:satOff val="2587"/>
              <a:lumOff val="18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6977" tIns="165100" rIns="116977" bIns="165100" numCol="1" spcCol="1270" anchor="t" anchorCtr="0">
          <a:noAutofit/>
        </a:bodyPr>
        <a:lstStyle/>
        <a:p>
          <a:pPr marL="0" lvl="0" indent="0" algn="l" defTabSz="488950">
            <a:lnSpc>
              <a:spcPct val="90000"/>
            </a:lnSpc>
            <a:spcBef>
              <a:spcPct val="0"/>
            </a:spcBef>
            <a:spcAft>
              <a:spcPct val="35000"/>
            </a:spcAft>
            <a:buNone/>
          </a:pPr>
          <a:r>
            <a:rPr lang="pl-PL" sz="1100" kern="1200" dirty="0"/>
            <a:t>Wynalazek musi nadawać się do przemysłowego stosowania - nie może być rozwiązaniem czysto teoretycznym.</a:t>
          </a:r>
          <a:endParaRPr lang="en-US" sz="1100" kern="1200" dirty="0"/>
        </a:p>
      </dsp:txBody>
      <dsp:txXfrm>
        <a:off x="6602949" y="2067621"/>
        <a:ext cx="1482956" cy="1669009"/>
      </dsp:txXfrm>
    </dsp:sp>
    <dsp:sp modelId="{7CD73395-85A2-4547-AF4D-D89E6A705C49}">
      <dsp:nvSpPr>
        <dsp:cNvPr id="0" name=""/>
        <dsp:cNvSpPr/>
      </dsp:nvSpPr>
      <dsp:spPr>
        <a:xfrm>
          <a:off x="8250679" y="1292330"/>
          <a:ext cx="1482956" cy="72"/>
        </a:xfrm>
        <a:prstGeom prst="rect">
          <a:avLst/>
        </a:prstGeom>
        <a:solidFill>
          <a:schemeClr val="accent5">
            <a:tint val="40000"/>
            <a:alpha val="90000"/>
            <a:hueOff val="529167"/>
            <a:satOff val="2772"/>
            <a:lumOff val="199"/>
            <a:alphaOff val="0"/>
          </a:schemeClr>
        </a:solidFill>
        <a:ln w="15875" cap="flat" cmpd="sng" algn="ctr">
          <a:solidFill>
            <a:schemeClr val="accent5">
              <a:tint val="40000"/>
              <a:alpha val="90000"/>
              <a:hueOff val="529167"/>
              <a:satOff val="2772"/>
              <a:lumOff val="199"/>
              <a:alphaOff val="0"/>
            </a:schemeClr>
          </a:solidFill>
          <a:prstDash val="solid"/>
        </a:ln>
        <a:effectLst/>
      </dsp:spPr>
      <dsp:style>
        <a:lnRef idx="2">
          <a:scrgbClr r="0" g="0" b="0"/>
        </a:lnRef>
        <a:fillRef idx="1">
          <a:scrgbClr r="0" g="0" b="0"/>
        </a:fillRef>
        <a:effectRef idx="0">
          <a:scrgbClr r="0" g="0" b="0"/>
        </a:effectRef>
        <a:fontRef idx="minor"/>
      </dsp:style>
    </dsp:sp>
    <dsp:sp modelId="{17FCC7F2-234C-204C-8D80-43F6AE91538E}">
      <dsp:nvSpPr>
        <dsp:cNvPr id="0" name=""/>
        <dsp:cNvSpPr/>
      </dsp:nvSpPr>
      <dsp:spPr>
        <a:xfrm>
          <a:off x="9773181" y="1236944"/>
          <a:ext cx="75795" cy="142511"/>
        </a:xfrm>
        <a:prstGeom prst="chevron">
          <a:avLst>
            <a:gd name="adj" fmla="val 90000"/>
          </a:avLst>
        </a:prstGeom>
        <a:solidFill>
          <a:schemeClr val="accent5">
            <a:tint val="40000"/>
            <a:alpha val="90000"/>
            <a:hueOff val="564445"/>
            <a:satOff val="2957"/>
            <a:lumOff val="213"/>
            <a:alphaOff val="0"/>
          </a:schemeClr>
        </a:solidFill>
        <a:ln w="15875" cap="flat" cmpd="sng" algn="ctr">
          <a:solidFill>
            <a:schemeClr val="accent5">
              <a:tint val="40000"/>
              <a:alpha val="90000"/>
              <a:hueOff val="564445"/>
              <a:satOff val="2957"/>
              <a:lumOff val="213"/>
              <a:alphaOff val="0"/>
            </a:schemeClr>
          </a:solidFill>
          <a:prstDash val="solid"/>
        </a:ln>
        <a:effectLst/>
      </dsp:spPr>
      <dsp:style>
        <a:lnRef idx="2">
          <a:scrgbClr r="0" g="0" b="0"/>
        </a:lnRef>
        <a:fillRef idx="1">
          <a:scrgbClr r="0" g="0" b="0"/>
        </a:fillRef>
        <a:effectRef idx="0">
          <a:scrgbClr r="0" g="0" b="0"/>
        </a:effectRef>
        <a:fontRef idx="minor"/>
      </dsp:style>
    </dsp:sp>
    <dsp:sp modelId="{AACC5103-EA7D-3548-B35D-C85EC03EEF70}">
      <dsp:nvSpPr>
        <dsp:cNvPr id="0" name=""/>
        <dsp:cNvSpPr/>
      </dsp:nvSpPr>
      <dsp:spPr>
        <a:xfrm>
          <a:off x="8679111" y="979319"/>
          <a:ext cx="626093" cy="626093"/>
        </a:xfrm>
        <a:prstGeom prst="ellipse">
          <a:avLst/>
        </a:prstGeom>
        <a:solidFill>
          <a:schemeClr val="accent5">
            <a:hueOff val="1232501"/>
            <a:satOff val="8758"/>
            <a:lumOff val="-980"/>
            <a:alphaOff val="0"/>
          </a:schemeClr>
        </a:solidFill>
        <a:ln w="15875" cap="flat" cmpd="sng" algn="ctr">
          <a:solidFill>
            <a:schemeClr val="accent5">
              <a:hueOff val="1232501"/>
              <a:satOff val="8758"/>
              <a:lumOff val="-98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296" tIns="24296" rIns="24296" bIns="24296" numCol="1" spcCol="1270" anchor="ctr" anchorCtr="0">
          <a:noAutofit/>
        </a:bodyPr>
        <a:lstStyle/>
        <a:p>
          <a:pPr marL="0" lvl="0" indent="0" algn="ctr" defTabSz="1244600">
            <a:lnSpc>
              <a:spcPct val="90000"/>
            </a:lnSpc>
            <a:spcBef>
              <a:spcPct val="0"/>
            </a:spcBef>
            <a:spcAft>
              <a:spcPct val="35000"/>
            </a:spcAft>
            <a:buNone/>
          </a:pPr>
          <a:r>
            <a:rPr lang="pl-PL" sz="2800" kern="1200"/>
            <a:t>6</a:t>
          </a:r>
        </a:p>
      </dsp:txBody>
      <dsp:txXfrm>
        <a:off x="8770800" y="1071008"/>
        <a:ext cx="442715" cy="442715"/>
      </dsp:txXfrm>
    </dsp:sp>
    <dsp:sp modelId="{EBFA4122-B406-FF4F-9AA0-F38AC67BB392}">
      <dsp:nvSpPr>
        <dsp:cNvPr id="0" name=""/>
        <dsp:cNvSpPr/>
      </dsp:nvSpPr>
      <dsp:spPr>
        <a:xfrm>
          <a:off x="8250679" y="1771030"/>
          <a:ext cx="1482956" cy="1965600"/>
        </a:xfrm>
        <a:prstGeom prst="upArrowCallout">
          <a:avLst>
            <a:gd name="adj1" fmla="val 50000"/>
            <a:gd name="adj2" fmla="val 20000"/>
            <a:gd name="adj3" fmla="val 20000"/>
            <a:gd name="adj4" fmla="val 100000"/>
          </a:avLst>
        </a:prstGeom>
        <a:solidFill>
          <a:schemeClr val="accent5">
            <a:tint val="40000"/>
            <a:alpha val="90000"/>
            <a:hueOff val="599723"/>
            <a:satOff val="3142"/>
            <a:lumOff val="226"/>
            <a:alphaOff val="0"/>
          </a:schemeClr>
        </a:solidFill>
        <a:ln w="15875" cap="flat" cmpd="sng" algn="ctr">
          <a:solidFill>
            <a:schemeClr val="accent5">
              <a:tint val="40000"/>
              <a:alpha val="90000"/>
              <a:hueOff val="599723"/>
              <a:satOff val="3142"/>
              <a:lumOff val="22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6977" tIns="165100" rIns="116977" bIns="165100" numCol="1" spcCol="1270" anchor="t" anchorCtr="0">
          <a:noAutofit/>
        </a:bodyPr>
        <a:lstStyle/>
        <a:p>
          <a:pPr marL="0" lvl="0" indent="0" algn="l" defTabSz="488950">
            <a:lnSpc>
              <a:spcPct val="90000"/>
            </a:lnSpc>
            <a:spcBef>
              <a:spcPct val="0"/>
            </a:spcBef>
            <a:spcAft>
              <a:spcPct val="35000"/>
            </a:spcAft>
            <a:buNone/>
          </a:pPr>
          <a:r>
            <a:rPr lang="pl-PL" sz="1100" kern="1200" dirty="0"/>
            <a:t>Zgłoszenie wynalazku musi być jednolite</a:t>
          </a:r>
        </a:p>
      </dsp:txBody>
      <dsp:txXfrm>
        <a:off x="8250679" y="2067621"/>
        <a:ext cx="1482956" cy="1669009"/>
      </dsp:txXfrm>
    </dsp:sp>
    <dsp:sp modelId="{3FB6B233-4067-8C4B-ACDA-CF28E477FB83}">
      <dsp:nvSpPr>
        <dsp:cNvPr id="0" name=""/>
        <dsp:cNvSpPr/>
      </dsp:nvSpPr>
      <dsp:spPr>
        <a:xfrm>
          <a:off x="9898409" y="1292330"/>
          <a:ext cx="742203" cy="72"/>
        </a:xfrm>
        <a:prstGeom prst="rect">
          <a:avLst/>
        </a:prstGeom>
        <a:solidFill>
          <a:schemeClr val="accent5">
            <a:tint val="40000"/>
            <a:alpha val="90000"/>
            <a:hueOff val="635001"/>
            <a:satOff val="3326"/>
            <a:lumOff val="239"/>
            <a:alphaOff val="0"/>
          </a:schemeClr>
        </a:solidFill>
        <a:ln w="15875" cap="flat" cmpd="sng" algn="ctr">
          <a:solidFill>
            <a:schemeClr val="accent5">
              <a:tint val="40000"/>
              <a:alpha val="90000"/>
              <a:hueOff val="635001"/>
              <a:satOff val="3326"/>
              <a:lumOff val="239"/>
              <a:alphaOff val="0"/>
            </a:schemeClr>
          </a:solidFill>
          <a:prstDash val="solid"/>
        </a:ln>
        <a:effectLst/>
      </dsp:spPr>
      <dsp:style>
        <a:lnRef idx="2">
          <a:scrgbClr r="0" g="0" b="0"/>
        </a:lnRef>
        <a:fillRef idx="1">
          <a:scrgbClr r="0" g="0" b="0"/>
        </a:fillRef>
        <a:effectRef idx="0">
          <a:scrgbClr r="0" g="0" b="0"/>
        </a:effectRef>
        <a:fontRef idx="minor"/>
      </dsp:style>
    </dsp:sp>
    <dsp:sp modelId="{CD0214CF-6B8B-434F-8E94-7240B780A272}">
      <dsp:nvSpPr>
        <dsp:cNvPr id="0" name=""/>
        <dsp:cNvSpPr/>
      </dsp:nvSpPr>
      <dsp:spPr>
        <a:xfrm>
          <a:off x="10327566" y="979319"/>
          <a:ext cx="626093" cy="626093"/>
        </a:xfrm>
        <a:prstGeom prst="ellipse">
          <a:avLst/>
        </a:prstGeom>
        <a:solidFill>
          <a:schemeClr val="accent5">
            <a:hueOff val="1479001"/>
            <a:satOff val="10509"/>
            <a:lumOff val="-1176"/>
            <a:alphaOff val="0"/>
          </a:schemeClr>
        </a:solidFill>
        <a:ln w="15875" cap="flat" cmpd="sng" algn="ctr">
          <a:solidFill>
            <a:schemeClr val="accent5">
              <a:hueOff val="1479001"/>
              <a:satOff val="10509"/>
              <a:lumOff val="-117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296" tIns="24296" rIns="24296" bIns="24296" numCol="1" spcCol="1270" anchor="ctr" anchorCtr="0">
          <a:noAutofit/>
        </a:bodyPr>
        <a:lstStyle/>
        <a:p>
          <a:pPr marL="0" lvl="0" indent="0" algn="ctr" defTabSz="1244600">
            <a:lnSpc>
              <a:spcPct val="90000"/>
            </a:lnSpc>
            <a:spcBef>
              <a:spcPct val="0"/>
            </a:spcBef>
            <a:spcAft>
              <a:spcPct val="35000"/>
            </a:spcAft>
            <a:buNone/>
          </a:pPr>
          <a:r>
            <a:rPr lang="pl-PL" sz="2800" kern="1200"/>
            <a:t>7</a:t>
          </a:r>
        </a:p>
      </dsp:txBody>
      <dsp:txXfrm>
        <a:off x="10419255" y="1071008"/>
        <a:ext cx="442715" cy="442715"/>
      </dsp:txXfrm>
    </dsp:sp>
    <dsp:sp modelId="{233F8969-6F78-B142-9747-6A8249172746}">
      <dsp:nvSpPr>
        <dsp:cNvPr id="0" name=""/>
        <dsp:cNvSpPr/>
      </dsp:nvSpPr>
      <dsp:spPr>
        <a:xfrm>
          <a:off x="9898409" y="1771030"/>
          <a:ext cx="1545542" cy="1965600"/>
        </a:xfrm>
        <a:prstGeom prst="upArrowCallout">
          <a:avLst>
            <a:gd name="adj1" fmla="val 50000"/>
            <a:gd name="adj2" fmla="val 20000"/>
            <a:gd name="adj3" fmla="val 20000"/>
            <a:gd name="adj4" fmla="val 100000"/>
          </a:avLst>
        </a:prstGeom>
        <a:solidFill>
          <a:schemeClr val="accent5">
            <a:tint val="40000"/>
            <a:alpha val="90000"/>
            <a:hueOff val="705556"/>
            <a:satOff val="3696"/>
            <a:lumOff val="266"/>
            <a:alphaOff val="0"/>
          </a:schemeClr>
        </a:solidFill>
        <a:ln w="15875" cap="flat" cmpd="sng" algn="ctr">
          <a:solidFill>
            <a:schemeClr val="accent5">
              <a:tint val="40000"/>
              <a:alpha val="90000"/>
              <a:hueOff val="705556"/>
              <a:satOff val="3696"/>
              <a:lumOff val="26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14" tIns="165100" rIns="121914" bIns="165100" numCol="1" spcCol="1270" anchor="t" anchorCtr="0">
          <a:noAutofit/>
        </a:bodyPr>
        <a:lstStyle/>
        <a:p>
          <a:pPr marL="0" lvl="0" indent="0" algn="l" defTabSz="488950">
            <a:lnSpc>
              <a:spcPct val="90000"/>
            </a:lnSpc>
            <a:spcBef>
              <a:spcPct val="0"/>
            </a:spcBef>
            <a:spcAft>
              <a:spcPct val="35000"/>
            </a:spcAft>
            <a:buNone/>
          </a:pPr>
          <a:r>
            <a:rPr lang="pl-PL" sz="1100" kern="1200" dirty="0"/>
            <a:t>Nie zachodzą przypadki wyłączenia rozwiązania z ochrony</a:t>
          </a:r>
        </a:p>
      </dsp:txBody>
      <dsp:txXfrm>
        <a:off x="9898409" y="2080138"/>
        <a:ext cx="1545542" cy="165649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1F446C-D56D-A140-AD23-8EA753542003}">
      <dsp:nvSpPr>
        <dsp:cNvPr id="0" name=""/>
        <dsp:cNvSpPr/>
      </dsp:nvSpPr>
      <dsp:spPr>
        <a:xfrm>
          <a:off x="-4919424" y="-753830"/>
          <a:ext cx="5858998" cy="5858998"/>
        </a:xfrm>
        <a:prstGeom prst="blockArc">
          <a:avLst>
            <a:gd name="adj1" fmla="val 18900000"/>
            <a:gd name="adj2" fmla="val 2700000"/>
            <a:gd name="adj3" fmla="val 369"/>
          </a:avLst>
        </a:prstGeom>
        <a:noFill/>
        <a:ln w="15875"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EA77066F-003F-5F4D-81BD-B2BC8AEB8943}">
      <dsp:nvSpPr>
        <dsp:cNvPr id="0" name=""/>
        <dsp:cNvSpPr/>
      </dsp:nvSpPr>
      <dsp:spPr>
        <a:xfrm>
          <a:off x="604289" y="435133"/>
          <a:ext cx="4517585" cy="870267"/>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90775" tIns="33020" rIns="33020" bIns="33020" numCol="1" spcCol="1270" anchor="ctr" anchorCtr="0">
          <a:noAutofit/>
        </a:bodyPr>
        <a:lstStyle/>
        <a:p>
          <a:pPr marL="0" lvl="0" indent="0" algn="l" defTabSz="577850">
            <a:lnSpc>
              <a:spcPct val="90000"/>
            </a:lnSpc>
            <a:spcBef>
              <a:spcPct val="0"/>
            </a:spcBef>
            <a:spcAft>
              <a:spcPct val="35000"/>
            </a:spcAft>
            <a:buNone/>
          </a:pPr>
          <a:r>
            <a:rPr lang="pl-PL" sz="1300" kern="1200" dirty="0"/>
            <a:t>J</a:t>
          </a:r>
          <a:r>
            <a:rPr lang="pl-PL" sz="1300" b="0" i="0" kern="1200" dirty="0"/>
            <a:t>eżeli EPO wyda decyzję o udzieleniu patentu europejskiego, to w przeciągu </a:t>
          </a:r>
          <a:r>
            <a:rPr lang="pl-PL" sz="1300" b="1" i="0" kern="1200" dirty="0"/>
            <a:t>3 miesięcy</a:t>
          </a:r>
          <a:r>
            <a:rPr lang="pl-PL" sz="1300" b="0" i="0" kern="1200" dirty="0"/>
            <a:t> należy dokonać walidacji. </a:t>
          </a:r>
          <a:endParaRPr lang="en-US" sz="1300" kern="1200" dirty="0"/>
        </a:p>
      </dsp:txBody>
      <dsp:txXfrm>
        <a:off x="604289" y="435133"/>
        <a:ext cx="4517585" cy="870267"/>
      </dsp:txXfrm>
    </dsp:sp>
    <dsp:sp modelId="{AEC4C842-0128-0340-8DEB-FDC8FF0FFBCA}">
      <dsp:nvSpPr>
        <dsp:cNvPr id="0" name=""/>
        <dsp:cNvSpPr/>
      </dsp:nvSpPr>
      <dsp:spPr>
        <a:xfrm>
          <a:off x="60372" y="326350"/>
          <a:ext cx="1087834" cy="1087834"/>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863607E9-196F-4640-B4D6-055A0C393986}">
      <dsp:nvSpPr>
        <dsp:cNvPr id="0" name=""/>
        <dsp:cNvSpPr/>
      </dsp:nvSpPr>
      <dsp:spPr>
        <a:xfrm>
          <a:off x="920631" y="1740535"/>
          <a:ext cx="4201243" cy="870267"/>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90775" tIns="33020" rIns="33020" bIns="33020" numCol="1" spcCol="1270" anchor="ctr" anchorCtr="0">
          <a:noAutofit/>
        </a:bodyPr>
        <a:lstStyle/>
        <a:p>
          <a:pPr marL="0" lvl="0" indent="0" algn="l" defTabSz="577850">
            <a:lnSpc>
              <a:spcPct val="90000"/>
            </a:lnSpc>
            <a:spcBef>
              <a:spcPct val="0"/>
            </a:spcBef>
            <a:spcAft>
              <a:spcPct val="35000"/>
            </a:spcAft>
            <a:buNone/>
          </a:pPr>
          <a:r>
            <a:rPr lang="pl-PL" sz="1300" b="0" i="0" kern="1200" dirty="0"/>
            <a:t>Walidacja to  uprawomocnienie patentu w wybranych krajach. Jeżeli brak skutkuje upadkiem patentu </a:t>
          </a:r>
          <a:endParaRPr lang="en-US" sz="1300" kern="1200" dirty="0"/>
        </a:p>
      </dsp:txBody>
      <dsp:txXfrm>
        <a:off x="920631" y="1740535"/>
        <a:ext cx="4201243" cy="870267"/>
      </dsp:txXfrm>
    </dsp:sp>
    <dsp:sp modelId="{536D8DFA-DB17-1D46-A041-702B713BC23A}">
      <dsp:nvSpPr>
        <dsp:cNvPr id="0" name=""/>
        <dsp:cNvSpPr/>
      </dsp:nvSpPr>
      <dsp:spPr>
        <a:xfrm>
          <a:off x="376714" y="1631751"/>
          <a:ext cx="1087834" cy="1087834"/>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7129337B-192C-4840-BD71-5D6AE797ADA3}">
      <dsp:nvSpPr>
        <dsp:cNvPr id="0" name=""/>
        <dsp:cNvSpPr/>
      </dsp:nvSpPr>
      <dsp:spPr>
        <a:xfrm>
          <a:off x="604289" y="3045936"/>
          <a:ext cx="4517585" cy="870267"/>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90775" tIns="33020" rIns="33020" bIns="33020" numCol="1" spcCol="1270" anchor="t" anchorCtr="0">
          <a:noAutofit/>
        </a:bodyPr>
        <a:lstStyle/>
        <a:p>
          <a:pPr marL="0" lvl="0" indent="0" algn="l" defTabSz="577850">
            <a:lnSpc>
              <a:spcPct val="90000"/>
            </a:lnSpc>
            <a:spcBef>
              <a:spcPct val="0"/>
            </a:spcBef>
            <a:spcAft>
              <a:spcPct val="35000"/>
            </a:spcAft>
            <a:buNone/>
          </a:pPr>
          <a:r>
            <a:rPr lang="pl-PL" sz="1300" b="0" i="0" kern="1200" dirty="0"/>
            <a:t>Dokonując walidacji należy:</a:t>
          </a:r>
          <a:endParaRPr lang="en-US" sz="1300" kern="1200" dirty="0"/>
        </a:p>
        <a:p>
          <a:pPr marL="57150" lvl="1" indent="-57150" algn="l" defTabSz="444500">
            <a:lnSpc>
              <a:spcPct val="90000"/>
            </a:lnSpc>
            <a:spcBef>
              <a:spcPct val="0"/>
            </a:spcBef>
            <a:spcAft>
              <a:spcPct val="15000"/>
            </a:spcAft>
            <a:buChar char="•"/>
          </a:pPr>
          <a:r>
            <a:rPr lang="pl-PL" sz="1000" b="0" i="0" kern="1200" dirty="0"/>
            <a:t>wskazać miejscowego pełnomocnika, jeżeli dany kraj tego wymaga,</a:t>
          </a:r>
          <a:endParaRPr lang="en-US" sz="1000" kern="1200" dirty="0"/>
        </a:p>
        <a:p>
          <a:pPr marL="57150" lvl="1" indent="-57150" algn="l" defTabSz="444500">
            <a:lnSpc>
              <a:spcPct val="90000"/>
            </a:lnSpc>
            <a:spcBef>
              <a:spcPct val="0"/>
            </a:spcBef>
            <a:spcAft>
              <a:spcPct val="15000"/>
            </a:spcAft>
            <a:buChar char="•"/>
          </a:pPr>
          <a:r>
            <a:rPr lang="pl-PL" sz="1000" b="0" i="0" kern="1200" dirty="0"/>
            <a:t>nadesłać tłumaczenia na dany język</a:t>
          </a:r>
          <a:endParaRPr lang="en-US" sz="1000" kern="1200" dirty="0"/>
        </a:p>
        <a:p>
          <a:pPr marL="57150" lvl="1" indent="-57150" algn="l" defTabSz="444500">
            <a:lnSpc>
              <a:spcPct val="90000"/>
            </a:lnSpc>
            <a:spcBef>
              <a:spcPct val="0"/>
            </a:spcBef>
            <a:spcAft>
              <a:spcPct val="15000"/>
            </a:spcAft>
            <a:buChar char="•"/>
          </a:pPr>
          <a:r>
            <a:rPr lang="pl-PL" sz="1000" b="0" i="0" kern="1200" dirty="0"/>
            <a:t>uiścić stosowne opłaty urzędowe.</a:t>
          </a:r>
          <a:endParaRPr lang="en-US" sz="1000" kern="1200" dirty="0"/>
        </a:p>
      </dsp:txBody>
      <dsp:txXfrm>
        <a:off x="604289" y="3045936"/>
        <a:ext cx="4517585" cy="870267"/>
      </dsp:txXfrm>
    </dsp:sp>
    <dsp:sp modelId="{274D790A-5780-7B4E-A92F-81F2E98AF35C}">
      <dsp:nvSpPr>
        <dsp:cNvPr id="0" name=""/>
        <dsp:cNvSpPr/>
      </dsp:nvSpPr>
      <dsp:spPr>
        <a:xfrm>
          <a:off x="60372" y="2937153"/>
          <a:ext cx="1087834" cy="1087834"/>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6C90B4-AFEC-2141-AAA0-B97BDE046371}" type="datetimeFigureOut">
              <a:rPr lang="pl-PL" smtClean="0"/>
              <a:t>16.12.2024</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285C84-C799-114E-BC9A-BDAEC8BCB461}" type="slidenum">
              <a:rPr lang="pl-PL" smtClean="0"/>
              <a:t>‹#›</a:t>
            </a:fld>
            <a:endParaRPr lang="pl-PL"/>
          </a:p>
        </p:txBody>
      </p:sp>
    </p:spTree>
    <p:extLst>
      <p:ext uri="{BB962C8B-B14F-4D97-AF65-F5344CB8AC3E}">
        <p14:creationId xmlns:p14="http://schemas.microsoft.com/office/powerpoint/2010/main" val="822124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37285C84-C799-114E-BC9A-BDAEC8BCB461}" type="slidenum">
              <a:rPr lang="pl-PL" smtClean="0"/>
              <a:t>6</a:t>
            </a:fld>
            <a:endParaRPr lang="pl-PL"/>
          </a:p>
        </p:txBody>
      </p:sp>
    </p:spTree>
    <p:extLst>
      <p:ext uri="{BB962C8B-B14F-4D97-AF65-F5344CB8AC3E}">
        <p14:creationId xmlns:p14="http://schemas.microsoft.com/office/powerpoint/2010/main" val="3587049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55993E86-A759-5D45-A780-DCD64DE5D6F5}" type="slidenum">
              <a:rPr lang="pl-PL" smtClean="0"/>
              <a:t>46</a:t>
            </a:fld>
            <a:endParaRPr lang="pl-PL"/>
          </a:p>
        </p:txBody>
      </p:sp>
    </p:spTree>
    <p:extLst>
      <p:ext uri="{BB962C8B-B14F-4D97-AF65-F5344CB8AC3E}">
        <p14:creationId xmlns:p14="http://schemas.microsoft.com/office/powerpoint/2010/main" val="379756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12/16/24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9841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12/16/24</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103621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12/16/24</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33543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12/16/24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17823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12/16/24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952754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12/16/24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50867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12/16/24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62633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12/16/24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3480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12/16/24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5510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12/16/24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8141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12/16/24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0598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12/16/24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946804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5" r:id="rId6"/>
    <p:sldLayoutId id="2147483680" r:id="rId7"/>
    <p:sldLayoutId id="2147483681" r:id="rId8"/>
    <p:sldLayoutId id="2147483682" r:id="rId9"/>
    <p:sldLayoutId id="2147483684" r:id="rId10"/>
    <p:sldLayoutId id="2147483683" r:id="rId11"/>
  </p:sldLayoutIdLst>
  <p:hf sldNum="0"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prestiz.info.pl/Ochrona_w&#322;asno&#347;ci_intelektualnej,__a_zw&#322;aszcza_przemys&#322;owej,_jako_element_kultury_innowacyjno&#347;ci_spo&#322;ecze&#324;stwa,331,380" TargetMode="Externa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file:////var/folders/tr/wkb7bjln1sx6s96l4k3bv7mw0000gn/T/com.microsoft.Word/WebArchiveCopyPasteTempFiles/patent-na-wynalazek-jak-chronic-pomysl-9.jpg" TargetMode="External"/><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pngall.com/lawyer-png/" TargetMode="Externa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www.ip-watch.org/2018/10/11/epo-names-three-new-vice-presidents-uk-germany-austria/" TargetMode="External"/><Relationship Id="rId13" Type="http://schemas.openxmlformats.org/officeDocument/2006/relationships/image" Target="../media/image21.gif"/><Relationship Id="rId3" Type="http://schemas.openxmlformats.org/officeDocument/2006/relationships/diagramLayout" Target="../diagrams/layout5.xml"/><Relationship Id="rId7" Type="http://schemas.openxmlformats.org/officeDocument/2006/relationships/image" Target="../media/image19.png"/><Relationship Id="rId12" Type="http://schemas.openxmlformats.org/officeDocument/2006/relationships/hyperlink" Target="https://creativecommons.org/licenses/by-sa/3.0/" TargetMode="Externa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openxmlformats.org/officeDocument/2006/relationships/hyperlink" Target="https://commons.wikimedia.org/wiki/File:EUIPO_logo_in_English.svg" TargetMode="External"/><Relationship Id="rId5" Type="http://schemas.openxmlformats.org/officeDocument/2006/relationships/diagramColors" Target="../diagrams/colors5.xml"/><Relationship Id="rId10" Type="http://schemas.openxmlformats.org/officeDocument/2006/relationships/image" Target="../media/image20.png"/><Relationship Id="rId4" Type="http://schemas.openxmlformats.org/officeDocument/2006/relationships/diagramQuickStyle" Target="../diagrams/quickStyle5.xml"/><Relationship Id="rId9" Type="http://schemas.openxmlformats.org/officeDocument/2006/relationships/hyperlink" Target="https://creativecommons.org/licenses/by-nc-sa/3.0/" TargetMode="External"/><Relationship Id="rId14" Type="http://schemas.openxmlformats.org/officeDocument/2006/relationships/hyperlink" Target="http://www.ip-watch.org/2010/04/26/new-wipo-development-agenda-group-seeks-transformation-of-un-agency/"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pixabay.com/en/question-mark-question-response-1019820/" TargetMode="External"/><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uprp.gov.pl/pl" TargetMode="External"/><Relationship Id="rId2" Type="http://schemas.openxmlformats.org/officeDocument/2006/relationships/hyperlink" Target="https://isap.sejm.gov.pl/isap.nsf/download.xsp/WDU20010490508/U/D20010508Lj.pdf" TargetMode="External"/><Relationship Id="rId1" Type="http://schemas.openxmlformats.org/officeDocument/2006/relationships/slideLayout" Target="../slideLayouts/slideLayout2.xml"/><Relationship Id="rId5" Type="http://schemas.openxmlformats.org/officeDocument/2006/relationships/hyperlink" Target="https://www.youtube.com/playlist?list=PLEY-zSsDUaSgfksQoOPj-KCeKXSEFDb3e" TargetMode="External"/><Relationship Id="rId4" Type="http://schemas.openxmlformats.org/officeDocument/2006/relationships/hyperlink" Target="https://uprp.gov.pl/sites/default/files/2019-12/Ochrona_wlasnosci_przemyslowej_w_pigulce.pdf"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magicworldwar.forosactivos.net/t913p60-decimo-aniversario-magic-world-war" TargetMode="External"/><Relationship Id="rId2" Type="http://schemas.openxmlformats.org/officeDocument/2006/relationships/image" Target="../media/image25.jpeg"/><Relationship Id="rId1" Type="http://schemas.openxmlformats.org/officeDocument/2006/relationships/slideLayout" Target="../slideLayouts/slideLayout4.xml"/><Relationship Id="rId4" Type="http://schemas.openxmlformats.org/officeDocument/2006/relationships/hyperlink" Target="https://creativecommons.org/licenses/by-nc-nd/3.0/" TargetMode="Externa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5.xml"/><Relationship Id="rId4" Type="http://schemas.openxmlformats.org/officeDocument/2006/relationships/hyperlink" Target="https://pxhere.com/en/photo/1550239" TargetMode="Externa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7.xml.rels><?xml version="1.0" encoding="UTF-8" standalone="yes"?>
<Relationships xmlns="http://schemas.openxmlformats.org/package/2006/relationships"><Relationship Id="rId3" Type="http://schemas.openxmlformats.org/officeDocument/2006/relationships/hyperlink" Target="https://en.wikipedia.org/wiki/Pizza_saver" TargetMode="External"/><Relationship Id="rId2" Type="http://schemas.openxmlformats.org/officeDocument/2006/relationships/image" Target="../media/image35.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pixabay.com/fr/cible-dart-objectif-succ%C3%A8s-1414775/" TargetMode="Externa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pixabay.com/en/new-icon-new-icon-sign-1497910/"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pxfuel.com/en/search?q=inspire" TargetMode="External"/><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pixabay.com/en/priority-important-information-1714375/" TargetMode="External"/><Relationship Id="rId2" Type="http://schemas.openxmlformats.org/officeDocument/2006/relationships/image" Target="../media/image38.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blog.patentology.com.au/2013/04/the-perils-of-professional-experts.html" TargetMode="Externa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ww.pexels.com/photo/factory-2580319/" TargetMode="External"/><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pixabay.com/en/uniformity-homes-equality-uniform-1467751/" TargetMode="External"/><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peoplematters.in/blog/watercooler/responding-to-being-left-out-important-meetings-14994" TargetMode="External"/><Relationship Id="rId2" Type="http://schemas.openxmlformats.org/officeDocument/2006/relationships/image" Target="../media/image44.jp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file:////var/folders/tr/wkb7bjln1sx6s96l4k3bv7mw0000gn/T/com.microsoft.Word/WebArchiveCopyPasteTempFiles/patent-na-wynalazek-jak-chronic-pomysl-9b.jpg" TargetMode="External"/><Relationship Id="rId7" Type="http://schemas.openxmlformats.org/officeDocument/2006/relationships/image" Target="file:////var/folders/tr/wkb7bjln1sx6s96l4k3bv7mw0000gn/T/com.microsoft.Word/WebArchiveCopyPasteTempFiles/patent-na-wynalazek-jak-chronic-pomysl-9a.jpg" TargetMode="External"/><Relationship Id="rId2"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file:////var/folders/tr/wkb7bjln1sx6s96l4k3bv7mw0000gn/T/com.microsoft.Word/WebArchiveCopyPasteTempFiles/patent-na-wynalazek-jak-chronic-pomysl-9.jpg" TargetMode="External"/><Relationship Id="rId4" Type="http://schemas.openxmlformats.org/officeDocument/2006/relationships/image" Target="../media/image16.jpeg"/></Relationships>
</file>

<file path=ppt/slides/_rels/slide37.xml.rels><?xml version="1.0" encoding="UTF-8" standalone="yes"?>
<Relationships xmlns="http://schemas.openxmlformats.org/package/2006/relationships"><Relationship Id="rId3" Type="http://schemas.openxmlformats.org/officeDocument/2006/relationships/hyperlink" Target="https://pixabay.com/ko/%EC%8B%9C%EA%B0%84-%EB%82%98%EC%84%A0-%EB%93%9C%EB%A1%9C-%EC%8A%A4%ED%85%8C-%EC%8B%9C%EA%B3%84-%EB%B6%84-%EC%B4%88-%EB%82%AD%EB%B9%84-%EB%81%9D-%EC%97%86%EB%8A%94-1752164/" TargetMode="External"/><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goodfreephotos.com/other-photos/rooms/stack-of-magazines-and-books.jpg.php" TargetMode="External"/><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hyperlink" Target="https://www.pngall.com/pencil-png/download/1760" TargetMode="External"/><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hyperlink" Target="https://znakitowarowe-blog.pl/jak-uzyskac-patent-procedura-patentowania/" TargetMode="External"/><Relationship Id="rId4" Type="http://schemas.openxmlformats.org/officeDocument/2006/relationships/hyperlink" Target="https://creativecommons.org/licenses/by-nc/3.0/"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www.pngall.com/europe-png/download/54486" TargetMode="External"/><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hyperlink" Target="https://commons.wikimedia.org/wiki/File:Euro_banknotes,_Europa_series.png" TargetMode="External"/><Relationship Id="rId7" Type="http://schemas.openxmlformats.org/officeDocument/2006/relationships/diagramColors" Target="../diagrams/colors9.xml"/><Relationship Id="rId2" Type="http://schemas.openxmlformats.org/officeDocument/2006/relationships/image" Target="../media/image52.png"/><Relationship Id="rId1" Type="http://schemas.openxmlformats.org/officeDocument/2006/relationships/slideLayout" Target="../slideLayouts/slideLayout4.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 Id="rId9" Type="http://schemas.openxmlformats.org/officeDocument/2006/relationships/hyperlink" Target="https://creativecommons.org/licenses/by-sa/3.0/"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hyperlink" Target="https://pixabay.com/en/handshake-understanding-3200298/" TargetMode="External"/><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commons.wikimedia.org/wiki/File:Question-mark-blackandwhite.png" TargetMode="External"/><Relationship Id="rId2" Type="http://schemas.openxmlformats.org/officeDocument/2006/relationships/image" Target="../media/image55.png"/><Relationship Id="rId1" Type="http://schemas.openxmlformats.org/officeDocument/2006/relationships/slideLayout" Target="../slideLayouts/slideLayout4.xml"/><Relationship Id="rId4" Type="http://schemas.openxmlformats.org/officeDocument/2006/relationships/hyperlink" Target="https://creativecommons.org/licenses/by-sa/3.0/"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23">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cxnSp>
        <p:nvCxnSpPr>
          <p:cNvPr id="33" name="Straight Connector 25">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4" name="Rectangle 27">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ED3C2CAD-5844-3DE0-EA2D-12CCFC26F69D}"/>
              </a:ext>
            </a:extLst>
          </p:cNvPr>
          <p:cNvSpPr>
            <a:spLocks noGrp="1"/>
          </p:cNvSpPr>
          <p:nvPr>
            <p:ph type="ctrTitle"/>
          </p:nvPr>
        </p:nvSpPr>
        <p:spPr>
          <a:xfrm>
            <a:off x="8614786" y="516836"/>
            <a:ext cx="3100136" cy="1960234"/>
          </a:xfrm>
        </p:spPr>
        <p:txBody>
          <a:bodyPr vert="horz" lIns="91440" tIns="45720" rIns="91440" bIns="45720" rtlCol="0" anchor="b">
            <a:normAutofit/>
          </a:bodyPr>
          <a:lstStyle/>
          <a:p>
            <a:r>
              <a:rPr lang="en-US" sz="3100" dirty="0" err="1">
                <a:solidFill>
                  <a:srgbClr val="E7292E"/>
                </a:solidFill>
              </a:rPr>
              <a:t>Ochrona</a:t>
            </a:r>
            <a:r>
              <a:rPr lang="en-US" sz="3100" dirty="0">
                <a:solidFill>
                  <a:srgbClr val="E7292E"/>
                </a:solidFill>
              </a:rPr>
              <a:t> </a:t>
            </a:r>
            <a:r>
              <a:rPr lang="en-US" sz="3100" dirty="0" err="1">
                <a:solidFill>
                  <a:srgbClr val="E7292E"/>
                </a:solidFill>
              </a:rPr>
              <a:t>własności</a:t>
            </a:r>
            <a:r>
              <a:rPr lang="en-US" sz="3100" dirty="0">
                <a:solidFill>
                  <a:srgbClr val="E7292E"/>
                </a:solidFill>
              </a:rPr>
              <a:t> </a:t>
            </a:r>
            <a:r>
              <a:rPr lang="en-US" sz="3100" dirty="0" err="1">
                <a:solidFill>
                  <a:srgbClr val="E7292E"/>
                </a:solidFill>
              </a:rPr>
              <a:t>przemysłowej</a:t>
            </a:r>
            <a:r>
              <a:rPr lang="en-US" sz="3100" dirty="0">
                <a:solidFill>
                  <a:srgbClr val="E7292E"/>
                </a:solidFill>
              </a:rPr>
              <a:t>. </a:t>
            </a:r>
            <a:r>
              <a:rPr lang="en-US" sz="3100" dirty="0" err="1">
                <a:solidFill>
                  <a:srgbClr val="E7292E"/>
                </a:solidFill>
              </a:rPr>
              <a:t>Prawo</a:t>
            </a:r>
            <a:r>
              <a:rPr lang="en-US" sz="3100" dirty="0">
                <a:solidFill>
                  <a:srgbClr val="E7292E"/>
                </a:solidFill>
              </a:rPr>
              <a:t> </a:t>
            </a:r>
            <a:r>
              <a:rPr lang="en-US" sz="3100" dirty="0" err="1">
                <a:solidFill>
                  <a:srgbClr val="E7292E"/>
                </a:solidFill>
              </a:rPr>
              <a:t>patentowe</a:t>
            </a:r>
            <a:endParaRPr lang="en-US" sz="3100" dirty="0">
              <a:solidFill>
                <a:srgbClr val="E7292E"/>
              </a:solidFill>
            </a:endParaRPr>
          </a:p>
        </p:txBody>
      </p:sp>
      <p:pic>
        <p:nvPicPr>
          <p:cNvPr id="4" name="Picture 3">
            <a:extLst>
              <a:ext uri="{FF2B5EF4-FFF2-40B4-BE49-F238E27FC236}">
                <a16:creationId xmlns:a16="http://schemas.microsoft.com/office/drawing/2014/main" id="{474FD389-CB51-728D-E725-337BCE17AB74}"/>
              </a:ext>
            </a:extLst>
          </p:cNvPr>
          <p:cNvPicPr>
            <a:picLocks noChangeAspect="1"/>
          </p:cNvPicPr>
          <p:nvPr/>
        </p:nvPicPr>
        <p:blipFill>
          <a:blip r:embed="rId2"/>
          <a:srcRect l="20852" r="11437" b="1"/>
          <a:stretch/>
        </p:blipFill>
        <p:spPr>
          <a:xfrm>
            <a:off x="-1" y="10"/>
            <a:ext cx="8111272" cy="6857990"/>
          </a:xfrm>
          <a:prstGeom prst="rect">
            <a:avLst/>
          </a:prstGeom>
        </p:spPr>
      </p:pic>
      <p:cxnSp>
        <p:nvCxnSpPr>
          <p:cNvPr id="35" name="Straight Connector 29">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30145" y="2633962"/>
            <a:ext cx="292608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Podtytuł 2">
            <a:extLst>
              <a:ext uri="{FF2B5EF4-FFF2-40B4-BE49-F238E27FC236}">
                <a16:creationId xmlns:a16="http://schemas.microsoft.com/office/drawing/2014/main" id="{3FB98E4A-5EEF-9009-3648-5E899E1F2A76}"/>
              </a:ext>
            </a:extLst>
          </p:cNvPr>
          <p:cNvSpPr>
            <a:spLocks noGrp="1"/>
          </p:cNvSpPr>
          <p:nvPr>
            <p:ph type="subTitle" idx="1"/>
          </p:nvPr>
        </p:nvSpPr>
        <p:spPr>
          <a:xfrm>
            <a:off x="8614786" y="2790855"/>
            <a:ext cx="3084844" cy="3311766"/>
          </a:xfrm>
        </p:spPr>
        <p:txBody>
          <a:bodyPr vert="horz" lIns="0" tIns="45720" rIns="0" bIns="45720" rtlCol="0">
            <a:normAutofit/>
          </a:bodyPr>
          <a:lstStyle/>
          <a:p>
            <a:endParaRPr lang="en-US" sz="1600" dirty="0">
              <a:solidFill>
                <a:schemeClr val="tx1">
                  <a:lumMod val="75000"/>
                  <a:lumOff val="25000"/>
                </a:schemeClr>
              </a:solidFill>
            </a:endParaRPr>
          </a:p>
          <a:p>
            <a:r>
              <a:rPr lang="en-US" sz="1600" dirty="0">
                <a:solidFill>
                  <a:schemeClr val="tx1">
                    <a:lumMod val="75000"/>
                    <a:lumOff val="25000"/>
                  </a:schemeClr>
                </a:solidFill>
              </a:rPr>
              <a:t>Agnieszka Kwiecień-Madej</a:t>
            </a:r>
          </a:p>
        </p:txBody>
      </p:sp>
    </p:spTree>
    <p:extLst>
      <p:ext uri="{BB962C8B-B14F-4D97-AF65-F5344CB8AC3E}">
        <p14:creationId xmlns:p14="http://schemas.microsoft.com/office/powerpoint/2010/main" val="703161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Symbol zastępczy zawartości 4" descr="Obraz zawierający tekst, zrzut ekranu, numer, Czcionka&#10;&#10;Opis wygenerowany automatycznie">
            <a:extLst>
              <a:ext uri="{FF2B5EF4-FFF2-40B4-BE49-F238E27FC236}">
                <a16:creationId xmlns:a16="http://schemas.microsoft.com/office/drawing/2014/main" id="{C0163C5A-0E5F-C4E5-31C4-E452B30D7FDC}"/>
              </a:ext>
            </a:extLst>
          </p:cNvPr>
          <p:cNvPicPr>
            <a:picLocks noGrp="1" noChangeAspect="1"/>
          </p:cNvPicPr>
          <p:nvPr>
            <p:ph idx="4294967295"/>
          </p:nvPr>
        </p:nvPicPr>
        <p:blipFill>
          <a:blip r:embed="rId2"/>
          <a:srcRect t="9429" b="6302"/>
          <a:stretch/>
        </p:blipFill>
        <p:spPr>
          <a:xfrm>
            <a:off x="20" y="10"/>
            <a:ext cx="12191980" cy="6857990"/>
          </a:xfrm>
          <a:prstGeom prst="rect">
            <a:avLst/>
          </a:prstGeom>
        </p:spPr>
      </p:pic>
      <p:sp>
        <p:nvSpPr>
          <p:cNvPr id="6" name="pole tekstowe 5">
            <a:extLst>
              <a:ext uri="{FF2B5EF4-FFF2-40B4-BE49-F238E27FC236}">
                <a16:creationId xmlns:a16="http://schemas.microsoft.com/office/drawing/2014/main" id="{9528D017-946D-A94F-835E-CA51364A8C14}"/>
              </a:ext>
            </a:extLst>
          </p:cNvPr>
          <p:cNvSpPr txBox="1"/>
          <p:nvPr/>
        </p:nvSpPr>
        <p:spPr>
          <a:xfrm>
            <a:off x="0" y="6580991"/>
            <a:ext cx="12191980" cy="276999"/>
          </a:xfrm>
          <a:prstGeom prst="rect">
            <a:avLst/>
          </a:prstGeom>
          <a:solidFill>
            <a:schemeClr val="tx2">
              <a:lumMod val="25000"/>
              <a:lumOff val="75000"/>
            </a:schemeClr>
          </a:solidFill>
        </p:spPr>
        <p:txBody>
          <a:bodyPr wrap="square" rtlCol="0">
            <a:spAutoFit/>
          </a:bodyPr>
          <a:lstStyle/>
          <a:p>
            <a:r>
              <a:rPr lang="pl-PL" sz="1200" dirty="0"/>
              <a:t>Źródło grafiki: </a:t>
            </a:r>
            <a:r>
              <a:rPr lang="pl-PL" sz="1200" dirty="0">
                <a:hlinkClick r:id="rId3"/>
              </a:rPr>
              <a:t>http://prestiz.info.pl/Ochrona_własności_intelektualnej,__a_zwłaszcza_przemysłowej,_jako_element_kultury_innowacyjności_społeczeństwa,331,380</a:t>
            </a:r>
            <a:r>
              <a:rPr lang="pl-PL" sz="1200" dirty="0"/>
              <a:t>, dostęp: 25.09.2024 r.</a:t>
            </a:r>
          </a:p>
        </p:txBody>
      </p:sp>
    </p:spTree>
    <p:extLst>
      <p:ext uri="{BB962C8B-B14F-4D97-AF65-F5344CB8AC3E}">
        <p14:creationId xmlns:p14="http://schemas.microsoft.com/office/powerpoint/2010/main" val="3511814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5AB210C-BFC1-4A61-981F-1254D13C5C5A}"/>
              </a:ext>
            </a:extLst>
          </p:cNvPr>
          <p:cNvSpPr>
            <a:spLocks noGrp="1"/>
          </p:cNvSpPr>
          <p:nvPr>
            <p:ph type="title"/>
          </p:nvPr>
        </p:nvSpPr>
        <p:spPr/>
        <p:txBody>
          <a:bodyPr/>
          <a:lstStyle/>
          <a:p>
            <a:r>
              <a:rPr lang="pl-PL" dirty="0"/>
              <a:t>Jak to działa? </a:t>
            </a:r>
          </a:p>
        </p:txBody>
      </p:sp>
      <p:graphicFrame>
        <p:nvGraphicFramePr>
          <p:cNvPr id="5" name="Symbol zastępczy zawartości 2">
            <a:extLst>
              <a:ext uri="{FF2B5EF4-FFF2-40B4-BE49-F238E27FC236}">
                <a16:creationId xmlns:a16="http://schemas.microsoft.com/office/drawing/2014/main" id="{CE3EBCBE-DB30-1B3F-C9F1-F555ADF7DE62}"/>
              </a:ext>
            </a:extLst>
          </p:cNvPr>
          <p:cNvGraphicFramePr>
            <a:graphicFrameLocks noGrp="1"/>
          </p:cNvGraphicFramePr>
          <p:nvPr>
            <p:ph idx="1"/>
          </p:nvPr>
        </p:nvGraphicFramePr>
        <p:xfrm>
          <a:off x="1097280" y="2108201"/>
          <a:ext cx="10058400" cy="37608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0744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8F8E5B6-C760-3F43-A712-0846A998B234}"/>
              </a:ext>
            </a:extLst>
          </p:cNvPr>
          <p:cNvSpPr>
            <a:spLocks noGrp="1"/>
          </p:cNvSpPr>
          <p:nvPr>
            <p:ph type="title"/>
          </p:nvPr>
        </p:nvSpPr>
        <p:spPr/>
        <p:txBody>
          <a:bodyPr/>
          <a:lstStyle/>
          <a:p>
            <a:r>
              <a:rPr lang="pl-PL" dirty="0"/>
              <a:t>Urząd Patentowy RP</a:t>
            </a:r>
          </a:p>
        </p:txBody>
      </p:sp>
      <p:sp>
        <p:nvSpPr>
          <p:cNvPr id="3" name="Symbol zastępczy zawartości 2">
            <a:extLst>
              <a:ext uri="{FF2B5EF4-FFF2-40B4-BE49-F238E27FC236}">
                <a16:creationId xmlns:a16="http://schemas.microsoft.com/office/drawing/2014/main" id="{006737E6-F8BB-874C-9699-E5539510809B}"/>
              </a:ext>
            </a:extLst>
          </p:cNvPr>
          <p:cNvSpPr>
            <a:spLocks noGrp="1"/>
          </p:cNvSpPr>
          <p:nvPr>
            <p:ph idx="1"/>
          </p:nvPr>
        </p:nvSpPr>
        <p:spPr/>
        <p:txBody>
          <a:bodyPr>
            <a:normAutofit/>
          </a:bodyPr>
          <a:lstStyle/>
          <a:p>
            <a:r>
              <a:rPr lang="pl-PL" dirty="0"/>
              <a:t>Funkcjonuje w Polsce od 1918 r.</a:t>
            </a:r>
          </a:p>
          <a:p>
            <a:r>
              <a:rPr lang="pl-PL" dirty="0"/>
              <a:t>Jest centralnym organem administracji rządowej w sprawach z zakresu własności przemysłowej  (art. 259 </a:t>
            </a:r>
            <a:r>
              <a:rPr lang="pl-PL" dirty="0" err="1"/>
              <a:t>pwp</a:t>
            </a:r>
            <a:r>
              <a:rPr lang="pl-PL" dirty="0"/>
              <a:t>)</a:t>
            </a:r>
          </a:p>
          <a:p>
            <a:r>
              <a:rPr lang="pl-PL" dirty="0"/>
              <a:t>UPRP podlega Radzie Ministrów. Nadzór nad jego działalnością sprawuje minister właściwy do spraw gospodarki (art. 260 </a:t>
            </a:r>
            <a:r>
              <a:rPr lang="pl-PL" dirty="0" err="1"/>
              <a:t>pwp</a:t>
            </a:r>
            <a:r>
              <a:rPr lang="pl-PL" dirty="0"/>
              <a:t>)</a:t>
            </a:r>
          </a:p>
          <a:p>
            <a:pPr fontAlgn="ctr"/>
            <a:r>
              <a:rPr lang="pl-PL" dirty="0"/>
              <a:t>W Polsce obowiązuje sformalizowany system ochrony własności przemysłowej </a:t>
            </a:r>
            <a:r>
              <a:rPr lang="pl-PL" dirty="0">
                <a:sym typeface="Wingdings" pitchFamily="2" charset="2"/>
              </a:rPr>
              <a:t> oznacza to, że dobra te są chronione prawami wyłącznymi </a:t>
            </a:r>
            <a:r>
              <a:rPr lang="pl-PL" u="sng" dirty="0">
                <a:sym typeface="Wingdings" pitchFamily="2" charset="2"/>
              </a:rPr>
              <a:t>dopiero po skutecznej rejestracji w Urzędzie Patentowym</a:t>
            </a:r>
            <a:endParaRPr lang="pl-PL" u="sng" dirty="0"/>
          </a:p>
          <a:p>
            <a:endParaRPr lang="pl-PL" dirty="0"/>
          </a:p>
        </p:txBody>
      </p:sp>
    </p:spTree>
    <p:extLst>
      <p:ext uri="{BB962C8B-B14F-4D97-AF65-F5344CB8AC3E}">
        <p14:creationId xmlns:p14="http://schemas.microsoft.com/office/powerpoint/2010/main" val="317523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9B62C18-477F-6C41-9047-5F300142DF06}"/>
              </a:ext>
            </a:extLst>
          </p:cNvPr>
          <p:cNvSpPr>
            <a:spLocks noGrp="1"/>
          </p:cNvSpPr>
          <p:nvPr>
            <p:ph type="title"/>
          </p:nvPr>
        </p:nvSpPr>
        <p:spPr>
          <a:xfrm>
            <a:off x="339023" y="281975"/>
            <a:ext cx="11640065" cy="1330841"/>
          </a:xfrm>
        </p:spPr>
        <p:txBody>
          <a:bodyPr>
            <a:normAutofit fontScale="90000"/>
          </a:bodyPr>
          <a:lstStyle/>
          <a:p>
            <a:r>
              <a:rPr lang="pl-PL" dirty="0"/>
              <a:t>Zadania Urzędu Patentowego – </a:t>
            </a:r>
            <a:br>
              <a:rPr lang="pl-PL" dirty="0"/>
            </a:br>
            <a:r>
              <a:rPr lang="pl-PL" dirty="0"/>
              <a:t>art. 261 ust. 1 i 2 </a:t>
            </a:r>
            <a:r>
              <a:rPr lang="pl-PL" dirty="0" err="1"/>
              <a:t>p.wp</a:t>
            </a:r>
            <a:r>
              <a:rPr lang="pl-PL" dirty="0"/>
              <a:t>.</a:t>
            </a:r>
          </a:p>
        </p:txBody>
      </p:sp>
      <p:sp>
        <p:nvSpPr>
          <p:cNvPr id="3" name="Symbol zastępczy zawartości 2">
            <a:extLst>
              <a:ext uri="{FF2B5EF4-FFF2-40B4-BE49-F238E27FC236}">
                <a16:creationId xmlns:a16="http://schemas.microsoft.com/office/drawing/2014/main" id="{C62E5421-6E70-6347-8D5B-4BA033314293}"/>
              </a:ext>
            </a:extLst>
          </p:cNvPr>
          <p:cNvSpPr>
            <a:spLocks noGrp="1"/>
          </p:cNvSpPr>
          <p:nvPr>
            <p:ph idx="1"/>
          </p:nvPr>
        </p:nvSpPr>
        <p:spPr>
          <a:xfrm>
            <a:off x="339023" y="2133600"/>
            <a:ext cx="11640065" cy="4529959"/>
          </a:xfrm>
        </p:spPr>
        <p:txBody>
          <a:bodyPr>
            <a:noAutofit/>
          </a:bodyPr>
          <a:lstStyle/>
          <a:p>
            <a:pPr marL="0" indent="0" algn="just">
              <a:lnSpc>
                <a:spcPct val="100000"/>
              </a:lnSpc>
              <a:spcBef>
                <a:spcPts val="0"/>
              </a:spcBef>
              <a:spcAft>
                <a:spcPts val="0"/>
              </a:spcAft>
              <a:buNone/>
            </a:pPr>
            <a:r>
              <a:rPr lang="pl-PL" sz="1600" dirty="0"/>
              <a:t>Urząd Patentowy wykonuje zadania w sprawach własności przemysłowej, wynikające z ustawy, z przepisów odrębnych oraz z umów międzynarodowych.</a:t>
            </a:r>
          </a:p>
          <a:p>
            <a:pPr marL="0" indent="0" algn="just">
              <a:lnSpc>
                <a:spcPct val="100000"/>
              </a:lnSpc>
              <a:spcBef>
                <a:spcPts val="0"/>
              </a:spcBef>
              <a:spcAft>
                <a:spcPts val="0"/>
              </a:spcAft>
              <a:buNone/>
            </a:pPr>
            <a:r>
              <a:rPr lang="pl-PL" sz="1600" u="sng" dirty="0"/>
              <a:t>Do zadań Urzędu Patentowego należy w szczególności:</a:t>
            </a:r>
          </a:p>
          <a:p>
            <a:pPr marL="0" indent="0" algn="just" fontAlgn="ctr">
              <a:lnSpc>
                <a:spcPct val="100000"/>
              </a:lnSpc>
              <a:spcBef>
                <a:spcPts val="0"/>
              </a:spcBef>
              <a:spcAft>
                <a:spcPts val="0"/>
              </a:spcAft>
              <a:buNone/>
            </a:pPr>
            <a:r>
              <a:rPr lang="pl-PL" sz="1600" dirty="0"/>
              <a:t>1)  </a:t>
            </a:r>
            <a:r>
              <a:rPr lang="pl-PL" sz="1600" b="1" dirty="0"/>
              <a:t>przyjmowanie i badanie zgłoszeń </a:t>
            </a:r>
            <a:r>
              <a:rPr lang="pl-PL" sz="1600" dirty="0"/>
              <a:t>dotyczących wynalazków, wzorów użytkowych, wzorów przemysłowych, znaków towarowych, oznaczeń geograficznych oraz topografii układów scalonych, dokonanych w celu uzyskania ochrony;</a:t>
            </a:r>
          </a:p>
          <a:p>
            <a:pPr marL="0" indent="0" algn="just" fontAlgn="ctr">
              <a:lnSpc>
                <a:spcPct val="100000"/>
              </a:lnSpc>
              <a:spcBef>
                <a:spcPts val="0"/>
              </a:spcBef>
              <a:spcAft>
                <a:spcPts val="0"/>
              </a:spcAft>
              <a:buNone/>
            </a:pPr>
            <a:r>
              <a:rPr lang="pl-PL" sz="1600" dirty="0"/>
              <a:t>2)  </a:t>
            </a:r>
            <a:r>
              <a:rPr lang="pl-PL" sz="1600" b="1" dirty="0"/>
              <a:t>orzekanie</a:t>
            </a:r>
            <a:r>
              <a:rPr lang="pl-PL" sz="1600" dirty="0"/>
              <a:t> w sprawach udzielania patentów i dodatkowych praw ochronnych na wynalazki, praw ochronnych na wzory użytkowe oraz znaki towarowe, a także praw z rejestracji wzorów przemysłowych, oznaczeń geograficznych i topografii układów scalonych;</a:t>
            </a:r>
          </a:p>
          <a:p>
            <a:pPr marL="0" indent="0" algn="just" fontAlgn="ctr">
              <a:lnSpc>
                <a:spcPct val="100000"/>
              </a:lnSpc>
              <a:spcBef>
                <a:spcPts val="0"/>
              </a:spcBef>
              <a:spcAft>
                <a:spcPts val="0"/>
              </a:spcAft>
              <a:buNone/>
            </a:pPr>
            <a:r>
              <a:rPr lang="pl-PL" sz="1600" dirty="0"/>
              <a:t>3)  </a:t>
            </a:r>
            <a:r>
              <a:rPr lang="pl-PL" sz="1600" b="1" dirty="0"/>
              <a:t>rozstrzyganie spraw w postępowaniu spornym </a:t>
            </a:r>
            <a:r>
              <a:rPr lang="pl-PL" sz="1600" dirty="0"/>
              <a:t>w zakresie określonym ustawą;</a:t>
            </a:r>
          </a:p>
          <a:p>
            <a:pPr marL="0" indent="0" algn="just" fontAlgn="ctr">
              <a:lnSpc>
                <a:spcPct val="100000"/>
              </a:lnSpc>
              <a:spcBef>
                <a:spcPts val="0"/>
              </a:spcBef>
              <a:spcAft>
                <a:spcPts val="0"/>
              </a:spcAft>
              <a:buNone/>
            </a:pPr>
            <a:r>
              <a:rPr lang="pl-PL" sz="1600" dirty="0"/>
              <a:t>3</a:t>
            </a:r>
            <a:r>
              <a:rPr lang="pl-PL" sz="1600" baseline="30000" dirty="0"/>
              <a:t>1</a:t>
            </a:r>
            <a:r>
              <a:rPr lang="pl-PL" sz="1600" dirty="0"/>
              <a:t>)  </a:t>
            </a:r>
            <a:r>
              <a:rPr lang="pl-PL" sz="1600" b="1" dirty="0"/>
              <a:t>rozpatrywanie sprzeciwów </a:t>
            </a:r>
            <a:r>
              <a:rPr lang="pl-PL" sz="1600" dirty="0"/>
              <a:t>w zakresie określonym ustawą; </a:t>
            </a:r>
          </a:p>
          <a:p>
            <a:pPr marL="0" indent="0" algn="just" fontAlgn="ctr">
              <a:lnSpc>
                <a:spcPct val="100000"/>
              </a:lnSpc>
              <a:spcBef>
                <a:spcPts val="0"/>
              </a:spcBef>
              <a:spcAft>
                <a:spcPts val="0"/>
              </a:spcAft>
              <a:buNone/>
            </a:pPr>
            <a:r>
              <a:rPr lang="pl-PL" sz="1600" dirty="0"/>
              <a:t>3</a:t>
            </a:r>
            <a:r>
              <a:rPr lang="pl-PL" sz="1600" baseline="30000" dirty="0"/>
              <a:t>2</a:t>
            </a:r>
            <a:r>
              <a:rPr lang="pl-PL" sz="1600" dirty="0"/>
              <a:t>)  </a:t>
            </a:r>
            <a:r>
              <a:rPr lang="pl-PL" sz="1600" b="1" dirty="0"/>
              <a:t>współpraca z sądami orzekającymi</a:t>
            </a:r>
            <a:r>
              <a:rPr lang="pl-PL" sz="1600" dirty="0"/>
              <a:t> w postępowaniu w sprawach własności intelektualnej; </a:t>
            </a:r>
          </a:p>
          <a:p>
            <a:pPr marL="0" indent="0" algn="just" fontAlgn="ctr">
              <a:lnSpc>
                <a:spcPct val="100000"/>
              </a:lnSpc>
              <a:spcBef>
                <a:spcPts val="0"/>
              </a:spcBef>
              <a:spcAft>
                <a:spcPts val="0"/>
              </a:spcAft>
              <a:buNone/>
            </a:pPr>
            <a:r>
              <a:rPr lang="pl-PL" sz="1600" dirty="0"/>
              <a:t>4)  </a:t>
            </a:r>
            <a:r>
              <a:rPr lang="pl-PL" sz="1600" b="1" dirty="0"/>
              <a:t>prowadzenie rejestrów</a:t>
            </a:r>
            <a:r>
              <a:rPr lang="pl-PL" sz="1600" dirty="0"/>
              <a:t>: patentowego, dodatkowych praw ochronnych, wzorów użytkowych, wzorów przemysłowych, znaków towarowych, oznaczeń geograficznych i topografii układów scalonych, </a:t>
            </a:r>
          </a:p>
          <a:p>
            <a:pPr marL="0" indent="0" algn="just" fontAlgn="ctr">
              <a:lnSpc>
                <a:spcPct val="100000"/>
              </a:lnSpc>
              <a:spcBef>
                <a:spcPts val="0"/>
              </a:spcBef>
              <a:spcAft>
                <a:spcPts val="0"/>
              </a:spcAft>
              <a:buNone/>
            </a:pPr>
            <a:r>
              <a:rPr lang="pl-PL" sz="1600" dirty="0"/>
              <a:t>5)  </a:t>
            </a:r>
            <a:r>
              <a:rPr lang="pl-PL" sz="1600" b="1" dirty="0"/>
              <a:t>wydawanie organu urzędowego </a:t>
            </a:r>
            <a:r>
              <a:rPr lang="pl-PL" sz="1600" dirty="0"/>
              <a:t>pod nazwą „Wiadomości Urzędu Patentowego”;</a:t>
            </a:r>
          </a:p>
          <a:p>
            <a:pPr marL="0" indent="0" algn="just" fontAlgn="ctr">
              <a:lnSpc>
                <a:spcPct val="100000"/>
              </a:lnSpc>
              <a:spcBef>
                <a:spcPts val="0"/>
              </a:spcBef>
              <a:spcAft>
                <a:spcPts val="0"/>
              </a:spcAft>
              <a:buNone/>
            </a:pPr>
            <a:r>
              <a:rPr lang="pl-PL" sz="1600" dirty="0"/>
              <a:t>5</a:t>
            </a:r>
            <a:r>
              <a:rPr lang="pl-PL" sz="1600" baseline="30000" dirty="0"/>
              <a:t>1</a:t>
            </a:r>
            <a:r>
              <a:rPr lang="pl-PL" sz="1600" dirty="0"/>
              <a:t>) </a:t>
            </a:r>
            <a:r>
              <a:rPr lang="pl-PL" sz="1600" b="1" dirty="0"/>
              <a:t>wydawanie „Biuletynu Urzędu Patentowego</a:t>
            </a:r>
            <a:r>
              <a:rPr lang="pl-PL" sz="1600" dirty="0"/>
              <a:t>”;</a:t>
            </a:r>
          </a:p>
          <a:p>
            <a:pPr marL="0" indent="0" algn="just" fontAlgn="ctr">
              <a:lnSpc>
                <a:spcPct val="100000"/>
              </a:lnSpc>
              <a:spcBef>
                <a:spcPts val="0"/>
              </a:spcBef>
              <a:spcAft>
                <a:spcPts val="0"/>
              </a:spcAft>
              <a:buNone/>
            </a:pPr>
            <a:r>
              <a:rPr lang="pl-PL" sz="1600" dirty="0"/>
              <a:t>6)  </a:t>
            </a:r>
            <a:r>
              <a:rPr lang="pl-PL" sz="1600" b="1" dirty="0"/>
              <a:t>udział w pracach organów międzynarodowych </a:t>
            </a:r>
            <a:r>
              <a:rPr lang="pl-PL" sz="1600" dirty="0"/>
              <a:t>z tytułu zawartych przez Rzeczpospolitą Polską umów międzynarodowych w sprawach z zakresu własności przemysłowej, w szczególności Konwencji paryskiej o ochronie własności przemysłowej;</a:t>
            </a:r>
          </a:p>
          <a:p>
            <a:pPr marL="0" indent="0" algn="just" fontAlgn="ctr">
              <a:lnSpc>
                <a:spcPct val="100000"/>
              </a:lnSpc>
              <a:spcBef>
                <a:spcPts val="0"/>
              </a:spcBef>
              <a:spcAft>
                <a:spcPts val="0"/>
              </a:spcAft>
              <a:buNone/>
            </a:pPr>
            <a:r>
              <a:rPr lang="pl-PL" sz="1600" dirty="0"/>
              <a:t>7) </a:t>
            </a:r>
            <a:r>
              <a:rPr lang="pl-PL" sz="1600" b="1" dirty="0"/>
              <a:t>prowadzenie centralnego zbioru polskich i zagranicznych opisów patentowych</a:t>
            </a:r>
            <a:endParaRPr lang="pl-PL" sz="1600" dirty="0"/>
          </a:p>
        </p:txBody>
      </p:sp>
      <p:pic>
        <p:nvPicPr>
          <p:cNvPr id="4" name="Obraz 8">
            <a:extLst>
              <a:ext uri="{FF2B5EF4-FFF2-40B4-BE49-F238E27FC236}">
                <a16:creationId xmlns:a16="http://schemas.microsoft.com/office/drawing/2014/main" id="{5DE1B8A9-7112-7BD4-82C6-5E8ADE90FDBE}"/>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tretch>
            <a:fillRect/>
          </a:stretch>
        </p:blipFill>
        <p:spPr bwMode="auto">
          <a:xfrm>
            <a:off x="8901704" y="96990"/>
            <a:ext cx="3290295" cy="2155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836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2" name="Tytuł 1">
            <a:extLst>
              <a:ext uri="{FF2B5EF4-FFF2-40B4-BE49-F238E27FC236}">
                <a16:creationId xmlns:a16="http://schemas.microsoft.com/office/drawing/2014/main" id="{8EC49B4B-359E-28B5-F3CD-BDD546EE38C6}"/>
              </a:ext>
            </a:extLst>
          </p:cNvPr>
          <p:cNvSpPr>
            <a:spLocks noGrp="1"/>
          </p:cNvSpPr>
          <p:nvPr>
            <p:ph type="title"/>
          </p:nvPr>
        </p:nvSpPr>
        <p:spPr>
          <a:xfrm>
            <a:off x="492369" y="605896"/>
            <a:ext cx="3642309" cy="5646208"/>
          </a:xfrm>
        </p:spPr>
        <p:txBody>
          <a:bodyPr anchor="ctr">
            <a:normAutofit/>
          </a:bodyPr>
          <a:lstStyle/>
          <a:p>
            <a:r>
              <a:rPr lang="pl-PL" sz="4400">
                <a:solidFill>
                  <a:srgbClr val="FFFFFF"/>
                </a:solidFill>
              </a:rPr>
              <a:t>Struktura Urzędu Patentowego RP</a:t>
            </a:r>
          </a:p>
        </p:txBody>
      </p:sp>
      <p:sp>
        <p:nvSpPr>
          <p:cNvPr id="3" name="Symbol zastępczy zawartości 2">
            <a:extLst>
              <a:ext uri="{FF2B5EF4-FFF2-40B4-BE49-F238E27FC236}">
                <a16:creationId xmlns:a16="http://schemas.microsoft.com/office/drawing/2014/main" id="{DE664516-E08C-9FBB-A1DE-9BE2C2677E3F}"/>
              </a:ext>
            </a:extLst>
          </p:cNvPr>
          <p:cNvSpPr>
            <a:spLocks noGrp="1"/>
          </p:cNvSpPr>
          <p:nvPr>
            <p:ph idx="1"/>
          </p:nvPr>
        </p:nvSpPr>
        <p:spPr>
          <a:xfrm>
            <a:off x="4742121" y="148856"/>
            <a:ext cx="7219507" cy="6602818"/>
          </a:xfrm>
        </p:spPr>
        <p:txBody>
          <a:bodyPr anchor="ctr">
            <a:normAutofit fontScale="92500"/>
          </a:bodyPr>
          <a:lstStyle/>
          <a:p>
            <a:pPr>
              <a:lnSpc>
                <a:spcPct val="90000"/>
              </a:lnSpc>
            </a:pPr>
            <a:r>
              <a:rPr lang="pl-PL" sz="1600" b="1" dirty="0"/>
              <a:t>Prezes Urzędu Patentowego </a:t>
            </a:r>
          </a:p>
          <a:p>
            <a:pPr>
              <a:lnSpc>
                <a:spcPct val="90000"/>
              </a:lnSpc>
            </a:pPr>
            <a:r>
              <a:rPr lang="pl-PL" sz="1600" dirty="0"/>
              <a:t>- stoi na czele Urzędu i reprezentuje go na zewnątrz,</a:t>
            </a:r>
          </a:p>
          <a:p>
            <a:pPr>
              <a:lnSpc>
                <a:spcPct val="90000"/>
              </a:lnSpc>
            </a:pPr>
            <a:r>
              <a:rPr lang="pl-PL" sz="1600" dirty="0"/>
              <a:t>- ustala szczegółową organizacje wewnętrzną i zakres działań komórek organizacyjnych, </a:t>
            </a:r>
          </a:p>
          <a:p>
            <a:pPr>
              <a:lnSpc>
                <a:spcPct val="90000"/>
              </a:lnSpc>
            </a:pPr>
            <a:r>
              <a:rPr lang="pl-PL" sz="1600" dirty="0"/>
              <a:t>- powoływany i odwoływany przez Prezesa Rady Ministrów, spośród osób wyłonionych w drodze otwartego, konkurencyjnego naboru, na wniosek ministra ds. gospodarki, </a:t>
            </a:r>
          </a:p>
          <a:p>
            <a:pPr>
              <a:lnSpc>
                <a:spcPct val="90000"/>
              </a:lnSpc>
            </a:pPr>
            <a:r>
              <a:rPr lang="pl-PL" sz="1600" dirty="0"/>
              <a:t>- kadencja Prezesa UPRP trwa 5 lat od chwili powołania.</a:t>
            </a:r>
          </a:p>
          <a:p>
            <a:pPr>
              <a:lnSpc>
                <a:spcPct val="90000"/>
              </a:lnSpc>
            </a:pPr>
            <a:r>
              <a:rPr lang="pl-PL" sz="1600" dirty="0"/>
              <a:t>- art. 263 ust. 4 PWP określa wymogi, które musi spełniać osoba zajmująca to stanowisko. </a:t>
            </a:r>
          </a:p>
          <a:p>
            <a:pPr>
              <a:lnSpc>
                <a:spcPct val="90000"/>
              </a:lnSpc>
            </a:pPr>
            <a:r>
              <a:rPr lang="pl-PL" sz="1600" b="1" dirty="0"/>
              <a:t>Eksperci UPRP</a:t>
            </a:r>
          </a:p>
          <a:p>
            <a:pPr>
              <a:lnSpc>
                <a:spcPct val="90000"/>
              </a:lnSpc>
            </a:pPr>
            <a:r>
              <a:rPr lang="pl-PL" sz="1600" dirty="0"/>
              <a:t>- orzekają w postępowaniu zgłoszeniowym, rejestracyjnym oraz spornym</a:t>
            </a:r>
          </a:p>
          <a:p>
            <a:pPr lvl="1">
              <a:lnSpc>
                <a:spcPct val="90000"/>
              </a:lnSpc>
            </a:pPr>
            <a:r>
              <a:rPr lang="pl-PL" sz="1600" u="sng" dirty="0"/>
              <a:t>Postępowanie zgłoszeniowe </a:t>
            </a:r>
            <a:r>
              <a:rPr lang="pl-PL" sz="1600" dirty="0"/>
              <a:t>– rozpatrywanie wniosków o udzielenie ochrony</a:t>
            </a:r>
          </a:p>
          <a:p>
            <a:pPr lvl="1">
              <a:lnSpc>
                <a:spcPct val="90000"/>
              </a:lnSpc>
            </a:pPr>
            <a:r>
              <a:rPr lang="pl-PL" sz="1600" u="sng" dirty="0"/>
              <a:t>Postępowanie rejestrac</a:t>
            </a:r>
            <a:r>
              <a:rPr lang="pl-PL" sz="1600" dirty="0"/>
              <a:t>yjne – dokonanie wpisu  w rejestrze prowadzonym prze UPRP</a:t>
            </a:r>
          </a:p>
          <a:p>
            <a:pPr lvl="1">
              <a:lnSpc>
                <a:spcPct val="90000"/>
              </a:lnSpc>
            </a:pPr>
            <a:r>
              <a:rPr lang="pl-PL" sz="1600" u="sng" dirty="0"/>
              <a:t>Postępowanie sporne</a:t>
            </a:r>
            <a:r>
              <a:rPr lang="pl-PL" sz="1600" dirty="0"/>
              <a:t> – rozstrzyganie sporów dotyczących poszczególnych przedmiotów własności przemysłowej</a:t>
            </a:r>
          </a:p>
          <a:p>
            <a:pPr>
              <a:lnSpc>
                <a:spcPct val="90000"/>
              </a:lnSpc>
            </a:pPr>
            <a:r>
              <a:rPr lang="pl-PL" sz="1600" dirty="0"/>
              <a:t>- orzeczenia wydawane są jednoosobowo lub w większym składzie</a:t>
            </a:r>
          </a:p>
          <a:p>
            <a:pPr>
              <a:lnSpc>
                <a:spcPct val="90000"/>
              </a:lnSpc>
            </a:pPr>
            <a:r>
              <a:rPr lang="pl-PL" sz="1600" dirty="0"/>
              <a:t>- art. 266 PWP określa wymogi, które należy spełnić by uzyskać status eksperta m.in.: odbycie aplikacji eksperckiej oraz asesury. </a:t>
            </a:r>
          </a:p>
          <a:p>
            <a:pPr>
              <a:lnSpc>
                <a:spcPct val="90000"/>
              </a:lnSpc>
            </a:pPr>
            <a:r>
              <a:rPr lang="pl-PL" sz="1600" dirty="0"/>
              <a:t>- w zakresie orzekania eksperci podlegają tylko ustawom, obowiązani są uwzględnić dyrektywy interpretacyjne ustalone w wytycznych Prezesa UPRP (art. 269 ust. 3 PWP)</a:t>
            </a:r>
          </a:p>
          <a:p>
            <a:pPr>
              <a:lnSpc>
                <a:spcPct val="90000"/>
              </a:lnSpc>
            </a:pPr>
            <a:r>
              <a:rPr lang="pl-PL" sz="1600" dirty="0"/>
              <a:t>Na </a:t>
            </a:r>
            <a:r>
              <a:rPr lang="pl-PL" sz="1600" b="1" dirty="0"/>
              <a:t>decyzje </a:t>
            </a:r>
            <a:r>
              <a:rPr lang="pl-PL" sz="1600" dirty="0"/>
              <a:t>i </a:t>
            </a:r>
            <a:r>
              <a:rPr lang="pl-PL" sz="1600" b="1" dirty="0"/>
              <a:t>postanowienia</a:t>
            </a:r>
            <a:r>
              <a:rPr lang="pl-PL" sz="1600" dirty="0"/>
              <a:t> UP stronie przysługuje skarga do sądu administracyjnego (art. 248 PWP).</a:t>
            </a:r>
          </a:p>
          <a:p>
            <a:pPr>
              <a:lnSpc>
                <a:spcPct val="90000"/>
              </a:lnSpc>
            </a:pPr>
            <a:endParaRPr lang="pl-PL" sz="1600" dirty="0"/>
          </a:p>
        </p:txBody>
      </p:sp>
    </p:spTree>
    <p:extLst>
      <p:ext uri="{BB962C8B-B14F-4D97-AF65-F5344CB8AC3E}">
        <p14:creationId xmlns:p14="http://schemas.microsoft.com/office/powerpoint/2010/main" val="2965200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8ED167B-8058-1C45-FAC1-0A58306E8BFB}"/>
              </a:ext>
            </a:extLst>
          </p:cNvPr>
          <p:cNvSpPr>
            <a:spLocks noGrp="1"/>
          </p:cNvSpPr>
          <p:nvPr>
            <p:ph type="title"/>
          </p:nvPr>
        </p:nvSpPr>
        <p:spPr/>
        <p:txBody>
          <a:bodyPr/>
          <a:lstStyle/>
          <a:p>
            <a:r>
              <a:rPr lang="pl-PL" dirty="0"/>
              <a:t>Roszczenia cywilnoprawne z zakresu ochrony własności przemysłowej</a:t>
            </a:r>
          </a:p>
        </p:txBody>
      </p:sp>
      <p:sp>
        <p:nvSpPr>
          <p:cNvPr id="3" name="Symbol zastępczy zawartości 2">
            <a:extLst>
              <a:ext uri="{FF2B5EF4-FFF2-40B4-BE49-F238E27FC236}">
                <a16:creationId xmlns:a16="http://schemas.microsoft.com/office/drawing/2014/main" id="{A72FE68B-8116-BE5E-3B13-E17F881043F7}"/>
              </a:ext>
            </a:extLst>
          </p:cNvPr>
          <p:cNvSpPr>
            <a:spLocks noGrp="1"/>
          </p:cNvSpPr>
          <p:nvPr>
            <p:ph idx="1"/>
          </p:nvPr>
        </p:nvSpPr>
        <p:spPr>
          <a:xfrm>
            <a:off x="148857" y="1977655"/>
            <a:ext cx="7166344" cy="3994887"/>
          </a:xfrm>
        </p:spPr>
        <p:txBody>
          <a:bodyPr>
            <a:normAutofit fontScale="70000" lnSpcReduction="20000"/>
          </a:bodyPr>
          <a:lstStyle/>
          <a:p>
            <a:r>
              <a:rPr lang="pl-PL" dirty="0"/>
              <a:t>W razie naruszenia praw własności przemysłowej uprawniony może dochodzić roszczeń na drodze sądowej. Zastosowanie w takim wypadku znajdzie szczególna procedura właściwa dla spraw własności intelektualnej, która weszła w życie 1.7.2020 r. - postępowanie odrębne w sprawach własności intelektualnej (art. 479</a:t>
            </a:r>
            <a:r>
              <a:rPr lang="pl-PL" baseline="30000" dirty="0"/>
              <a:t>89–</a:t>
            </a:r>
            <a:r>
              <a:rPr lang="pl-PL" dirty="0"/>
              <a:t> 479</a:t>
            </a:r>
            <a:r>
              <a:rPr lang="pl-PL" baseline="30000" dirty="0"/>
              <a:t>129 </a:t>
            </a:r>
            <a:r>
              <a:rPr lang="pl-PL" dirty="0"/>
              <a:t>KPC)</a:t>
            </a:r>
          </a:p>
          <a:p>
            <a:r>
              <a:rPr lang="pl-PL" dirty="0"/>
              <a:t>W postępowaniu w sprawach własności intelektualnej rozpatrywane są w szczególności sprawy o: </a:t>
            </a:r>
          </a:p>
          <a:p>
            <a:pPr>
              <a:lnSpc>
                <a:spcPct val="120000"/>
              </a:lnSpc>
              <a:spcBef>
                <a:spcPts val="0"/>
              </a:spcBef>
              <a:spcAft>
                <a:spcPts val="0"/>
              </a:spcAft>
              <a:buFont typeface="Courier New" panose="02070309020205020404" pitchFamily="49" charset="0"/>
              <a:buChar char="o"/>
            </a:pPr>
            <a:r>
              <a:rPr lang="pl-PL" dirty="0"/>
              <a:t> ustalenie autorstwa projektu wynalazczego,</a:t>
            </a:r>
          </a:p>
          <a:p>
            <a:pPr>
              <a:lnSpc>
                <a:spcPct val="120000"/>
              </a:lnSpc>
              <a:spcBef>
                <a:spcPts val="0"/>
              </a:spcBef>
              <a:spcAft>
                <a:spcPts val="0"/>
              </a:spcAft>
              <a:buFont typeface="Courier New" panose="02070309020205020404" pitchFamily="49" charset="0"/>
              <a:buChar char="o"/>
            </a:pPr>
            <a:r>
              <a:rPr lang="pl-PL" dirty="0"/>
              <a:t> wynagrodzenie za korzystanie z projektu wynalazczego,</a:t>
            </a:r>
          </a:p>
          <a:p>
            <a:pPr>
              <a:lnSpc>
                <a:spcPct val="120000"/>
              </a:lnSpc>
              <a:spcBef>
                <a:spcPts val="0"/>
              </a:spcBef>
              <a:spcAft>
                <a:spcPts val="0"/>
              </a:spcAft>
              <a:buFont typeface="Courier New" panose="02070309020205020404" pitchFamily="49" charset="0"/>
              <a:buChar char="o"/>
            </a:pPr>
            <a:r>
              <a:rPr lang="pl-PL" dirty="0"/>
              <a:t> wynagrodzenie za korzystanie z wynalazku, wzoru użytkowego lub topografii dla celów państwowych,</a:t>
            </a:r>
          </a:p>
          <a:p>
            <a:pPr>
              <a:lnSpc>
                <a:spcPct val="120000"/>
              </a:lnSpc>
              <a:spcBef>
                <a:spcPts val="0"/>
              </a:spcBef>
              <a:spcAft>
                <a:spcPts val="0"/>
              </a:spcAft>
              <a:buFont typeface="Courier New" panose="02070309020205020404" pitchFamily="49" charset="0"/>
              <a:buChar char="o"/>
            </a:pPr>
            <a:r>
              <a:rPr lang="pl-PL" dirty="0"/>
              <a:t> odszkodowanie za przejście na Skarb Państwa prawa do patentu lub prawa ochronnego odpowiednio na wynalazek tajny lub na wzór użytkowy tajny,</a:t>
            </a:r>
          </a:p>
          <a:p>
            <a:pPr>
              <a:lnSpc>
                <a:spcPct val="120000"/>
              </a:lnSpc>
              <a:spcBef>
                <a:spcPts val="0"/>
              </a:spcBef>
              <a:spcAft>
                <a:spcPts val="0"/>
              </a:spcAft>
              <a:buFont typeface="Courier New" panose="02070309020205020404" pitchFamily="49" charset="0"/>
              <a:buChar char="o"/>
            </a:pPr>
            <a:r>
              <a:rPr lang="pl-PL" dirty="0"/>
              <a:t> naruszenie patentu, dodatkowego prawa ochronnego, prawa ochronnego lub prawa z rejestracji,</a:t>
            </a:r>
          </a:p>
          <a:p>
            <a:pPr>
              <a:lnSpc>
                <a:spcPct val="120000"/>
              </a:lnSpc>
              <a:spcBef>
                <a:spcPts val="0"/>
              </a:spcBef>
              <a:spcAft>
                <a:spcPts val="0"/>
              </a:spcAft>
              <a:buFont typeface="Courier New" panose="02070309020205020404" pitchFamily="49" charset="0"/>
              <a:buChar char="o"/>
            </a:pPr>
            <a:r>
              <a:rPr lang="pl-PL" dirty="0"/>
              <a:t> stwierdzenie prawa korzystania z wynalazku, wzoru użytkowego albo wzoru przemysłowego w przypadkach określonych w przepisach,</a:t>
            </a:r>
          </a:p>
          <a:p>
            <a:pPr>
              <a:lnSpc>
                <a:spcPct val="120000"/>
              </a:lnSpc>
              <a:spcBef>
                <a:spcPts val="0"/>
              </a:spcBef>
              <a:spcAft>
                <a:spcPts val="0"/>
              </a:spcAft>
              <a:buFont typeface="Courier New" panose="02070309020205020404" pitchFamily="49" charset="0"/>
              <a:buChar char="o"/>
            </a:pPr>
            <a:r>
              <a:rPr lang="pl-PL" dirty="0"/>
              <a:t> stwierdzenie utraty prawa używania oznaczenia geograficznego,</a:t>
            </a:r>
          </a:p>
          <a:p>
            <a:pPr>
              <a:lnSpc>
                <a:spcPct val="120000"/>
              </a:lnSpc>
              <a:spcBef>
                <a:spcPts val="0"/>
              </a:spcBef>
              <a:spcAft>
                <a:spcPts val="0"/>
              </a:spcAft>
              <a:buFont typeface="Courier New" panose="02070309020205020404" pitchFamily="49" charset="0"/>
              <a:buChar char="o"/>
            </a:pPr>
            <a:r>
              <a:rPr lang="pl-PL" dirty="0"/>
              <a:t> przeniesienie patentu, prawa ochronnego na wzór użytkowy albo prawa z rejestracji wzoru przemysłowego lub topografii, uzyskanego przez osobę nieuprawnioną,</a:t>
            </a:r>
          </a:p>
          <a:p>
            <a:pPr>
              <a:lnSpc>
                <a:spcPct val="120000"/>
              </a:lnSpc>
              <a:spcBef>
                <a:spcPts val="0"/>
              </a:spcBef>
              <a:spcAft>
                <a:spcPts val="0"/>
              </a:spcAft>
              <a:buFont typeface="Courier New" panose="02070309020205020404" pitchFamily="49" charset="0"/>
              <a:buChar char="o"/>
            </a:pPr>
            <a:endParaRPr lang="pl-PL" dirty="0"/>
          </a:p>
          <a:p>
            <a:endParaRPr lang="pl-PL" dirty="0"/>
          </a:p>
        </p:txBody>
      </p:sp>
      <p:sp>
        <p:nvSpPr>
          <p:cNvPr id="4" name="pole tekstowe 3">
            <a:extLst>
              <a:ext uri="{FF2B5EF4-FFF2-40B4-BE49-F238E27FC236}">
                <a16:creationId xmlns:a16="http://schemas.microsoft.com/office/drawing/2014/main" id="{F5B6634A-CBFF-EE71-A7A3-06548CCE614D}"/>
              </a:ext>
            </a:extLst>
          </p:cNvPr>
          <p:cNvSpPr txBox="1"/>
          <p:nvPr/>
        </p:nvSpPr>
        <p:spPr>
          <a:xfrm>
            <a:off x="7432159" y="1913859"/>
            <a:ext cx="4759841" cy="5047536"/>
          </a:xfrm>
          <a:prstGeom prst="rect">
            <a:avLst/>
          </a:prstGeom>
          <a:noFill/>
        </p:spPr>
        <p:txBody>
          <a:bodyPr wrap="square" rtlCol="0">
            <a:spAutoFit/>
          </a:bodyPr>
          <a:lstStyle/>
          <a:p>
            <a:r>
              <a:rPr lang="pl-PL" sz="1600" dirty="0"/>
              <a:t>W I instancji sprawy te rozpoznają sądy okręgowe w:</a:t>
            </a:r>
          </a:p>
          <a:p>
            <a:pPr marL="285750" indent="-285750">
              <a:buFont typeface="Arial" panose="020B0604020202020204" pitchFamily="34" charset="0"/>
              <a:buChar char="•"/>
            </a:pPr>
            <a:r>
              <a:rPr lang="pl-PL" sz="1600" dirty="0"/>
              <a:t>Gdańsku, Katowicach, Lublinie, Poznaniu, Warszawie</a:t>
            </a:r>
          </a:p>
          <a:p>
            <a:r>
              <a:rPr lang="pl-PL" sz="1600" dirty="0"/>
              <a:t>W II instancji sprawy te rozpoznają sądy apelacyjne w:</a:t>
            </a:r>
          </a:p>
          <a:p>
            <a:pPr marL="285750" indent="-285750">
              <a:buFont typeface="Arial" panose="020B0604020202020204" pitchFamily="34" charset="0"/>
              <a:buChar char="•"/>
            </a:pPr>
            <a:r>
              <a:rPr lang="pl-PL" sz="1600" dirty="0"/>
              <a:t>Poznaniu i Warszawie</a:t>
            </a:r>
          </a:p>
          <a:p>
            <a:r>
              <a:rPr lang="pl-PL" sz="1600" dirty="0"/>
              <a:t>Sprawy z zakresu unijnych znaków towarowych i wzorów wspólnotowych rozpoznają sądy okręgowe w:</a:t>
            </a:r>
          </a:p>
          <a:p>
            <a:pPr marL="285750" indent="-285750">
              <a:buFont typeface="Arial" panose="020B0604020202020204" pitchFamily="34" charset="0"/>
              <a:buChar char="•"/>
            </a:pPr>
            <a:r>
              <a:rPr lang="pl-PL" sz="1600" dirty="0"/>
              <a:t>Gdańsku, Lublinie i Poznaniu</a:t>
            </a:r>
          </a:p>
          <a:p>
            <a:endParaRPr lang="pl-PL" sz="1600" dirty="0"/>
          </a:p>
          <a:p>
            <a:r>
              <a:rPr lang="pl-PL" sz="1600" dirty="0"/>
              <a:t>Sąd Okręgowy w Warszawie jest wyłącznie właściwy w sprawach dotyczących:</a:t>
            </a:r>
          </a:p>
          <a:p>
            <a:pPr marL="342900" indent="-342900">
              <a:buAutoNum type="alphaLcPeriod"/>
            </a:pPr>
            <a:r>
              <a:rPr lang="pl-PL" sz="1600" dirty="0"/>
              <a:t>Programów komputerowych</a:t>
            </a:r>
          </a:p>
          <a:p>
            <a:pPr marL="342900" indent="-342900">
              <a:buAutoNum type="alphaLcPeriod"/>
            </a:pPr>
            <a:r>
              <a:rPr lang="pl-PL" sz="1600" dirty="0"/>
              <a:t>Wynalazków</a:t>
            </a:r>
          </a:p>
          <a:p>
            <a:pPr marL="342900" indent="-342900">
              <a:buAutoNum type="alphaLcPeriod"/>
            </a:pPr>
            <a:r>
              <a:rPr lang="pl-PL" sz="1600" dirty="0"/>
              <a:t>Wzorów użytkowych</a:t>
            </a:r>
          </a:p>
          <a:p>
            <a:pPr marL="342900" indent="-342900">
              <a:buAutoNum type="alphaLcPeriod"/>
            </a:pPr>
            <a:r>
              <a:rPr lang="pl-PL" sz="1600" dirty="0"/>
              <a:t>Topografii układów scalonych</a:t>
            </a:r>
          </a:p>
          <a:p>
            <a:pPr marL="342900" indent="-342900">
              <a:buAutoNum type="alphaLcPeriod"/>
            </a:pPr>
            <a:r>
              <a:rPr lang="pl-PL" sz="1600" dirty="0"/>
              <a:t>Odmian roślin</a:t>
            </a:r>
          </a:p>
          <a:p>
            <a:pPr marL="342900" indent="-342900">
              <a:buAutoNum type="alphaLcPeriod"/>
            </a:pPr>
            <a:r>
              <a:rPr lang="pl-PL" sz="1600" dirty="0"/>
              <a:t>Tajemnic przedsiębiorstwa o charakterze technicznym</a:t>
            </a:r>
          </a:p>
          <a:p>
            <a:endParaRPr lang="pl-PL" sz="1600" dirty="0"/>
          </a:p>
          <a:p>
            <a:endParaRPr lang="pl-PL" dirty="0"/>
          </a:p>
        </p:txBody>
      </p:sp>
    </p:spTree>
    <p:extLst>
      <p:ext uri="{BB962C8B-B14F-4D97-AF65-F5344CB8AC3E}">
        <p14:creationId xmlns:p14="http://schemas.microsoft.com/office/powerpoint/2010/main" val="2181676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2888CE7A-29BF-94F5-7EC7-6835C8749E5F}"/>
              </a:ext>
            </a:extLst>
          </p:cNvPr>
          <p:cNvSpPr>
            <a:spLocks noGrp="1"/>
          </p:cNvSpPr>
          <p:nvPr>
            <p:ph type="title"/>
          </p:nvPr>
        </p:nvSpPr>
        <p:spPr>
          <a:xfrm>
            <a:off x="5172074" y="286603"/>
            <a:ext cx="5983605" cy="1450757"/>
          </a:xfrm>
        </p:spPr>
        <p:txBody>
          <a:bodyPr>
            <a:normAutofit/>
          </a:bodyPr>
          <a:lstStyle/>
          <a:p>
            <a:r>
              <a:rPr lang="pl-PL" sz="4100"/>
              <a:t>Reprezentacja w sprawach dot. własności intelektualnej</a:t>
            </a:r>
          </a:p>
        </p:txBody>
      </p:sp>
      <p:pic>
        <p:nvPicPr>
          <p:cNvPr id="5" name="Obraz 4" descr="Obraz zawierający skala&#10;&#10;Opis wygenerowany automatycznie">
            <a:extLst>
              <a:ext uri="{FF2B5EF4-FFF2-40B4-BE49-F238E27FC236}">
                <a16:creationId xmlns:a16="http://schemas.microsoft.com/office/drawing/2014/main" id="{C1FE0507-3D91-A754-2178-219358B1050E}"/>
              </a:ext>
            </a:extLst>
          </p:cNvPr>
          <p:cNvPicPr>
            <a:picLocks noChangeAspect="1"/>
          </p:cNvPicPr>
          <p:nvPr/>
        </p:nvPicPr>
        <p:blipFill>
          <a:blip r:embed="rId2">
            <a:extLst>
              <a:ext uri="{837473B0-CC2E-450A-ABE3-18F120FF3D39}">
                <a1611:picAttrSrcUrl xmlns:a1611="http://schemas.microsoft.com/office/drawing/2016/11/main" r:id="rId3"/>
              </a:ext>
            </a:extLst>
          </a:blip>
          <a:srcRect l="13018" r="15428"/>
          <a:stretch/>
        </p:blipFill>
        <p:spPr>
          <a:xfrm>
            <a:off x="20" y="10"/>
            <a:ext cx="4580077" cy="6400784"/>
          </a:xfrm>
          <a:prstGeom prst="rect">
            <a:avLst/>
          </a:prstGeom>
        </p:spPr>
      </p:pic>
      <p:cxnSp>
        <p:nvCxnSpPr>
          <p:cNvPr id="13" name="!!Straight Connector">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05291B02-4ECE-9822-C0B6-FFC400B93F57}"/>
              </a:ext>
            </a:extLst>
          </p:cNvPr>
          <p:cNvSpPr>
            <a:spLocks noGrp="1"/>
          </p:cNvSpPr>
          <p:nvPr>
            <p:ph idx="1"/>
          </p:nvPr>
        </p:nvSpPr>
        <p:spPr>
          <a:xfrm>
            <a:off x="5172074" y="1831754"/>
            <a:ext cx="6226028" cy="4281967"/>
          </a:xfrm>
        </p:spPr>
        <p:txBody>
          <a:bodyPr>
            <a:normAutofit/>
          </a:bodyPr>
          <a:lstStyle/>
          <a:p>
            <a:pPr>
              <a:lnSpc>
                <a:spcPct val="90000"/>
              </a:lnSpc>
            </a:pPr>
            <a:r>
              <a:rPr lang="pl-PL" sz="1700"/>
              <a:t>Zgodnie z art. 87 § 1 KPC w sprawach tego rodzaju pełnomocnikiem może być:</a:t>
            </a:r>
          </a:p>
          <a:p>
            <a:pPr>
              <a:lnSpc>
                <a:spcPct val="90000"/>
              </a:lnSpc>
              <a:buFont typeface="Wingdings" pitchFamily="2" charset="2"/>
              <a:buChar char="Ø"/>
            </a:pPr>
            <a:r>
              <a:rPr lang="pl-PL" sz="1700"/>
              <a:t>Adwokat</a:t>
            </a:r>
          </a:p>
          <a:p>
            <a:pPr>
              <a:lnSpc>
                <a:spcPct val="90000"/>
              </a:lnSpc>
              <a:buFont typeface="Wingdings" pitchFamily="2" charset="2"/>
              <a:buChar char="Ø"/>
            </a:pPr>
            <a:r>
              <a:rPr lang="pl-PL" sz="1700"/>
              <a:t>Radca prawny</a:t>
            </a:r>
          </a:p>
          <a:p>
            <a:pPr>
              <a:lnSpc>
                <a:spcPct val="90000"/>
              </a:lnSpc>
              <a:buFont typeface="Wingdings" pitchFamily="2" charset="2"/>
              <a:buChar char="Ø"/>
            </a:pPr>
            <a:r>
              <a:rPr lang="pl-PL" sz="1700"/>
              <a:t>Rzecznik patentowy</a:t>
            </a:r>
          </a:p>
          <a:p>
            <a:pPr marL="0" indent="0">
              <a:lnSpc>
                <a:spcPct val="90000"/>
              </a:lnSpc>
              <a:buNone/>
            </a:pPr>
            <a:r>
              <a:rPr lang="pl-PL" sz="1700"/>
              <a:t>W sprawach tych wprowadzony został </a:t>
            </a:r>
            <a:r>
              <a:rPr lang="pl-PL" sz="1700" b="1"/>
              <a:t>przymus adwokacki</a:t>
            </a:r>
            <a:r>
              <a:rPr lang="pl-PL" sz="1700"/>
              <a:t>, czyli obowiązkowe zastępstwo przez adwokatów, radców prawnych lub rzeczników patentowych, z wyłączeniem spraw, w których wartość przedmiotu sporu nie przekracza 20 000 zł. Na wniosek strony lub z urzędu możliwe jest również zwolnienie z tego obowiązku, jeśli okoliczności, w tym stopień zawiłości sprawy, nie uzasadnia obowiązkowego zastępstwa. </a:t>
            </a:r>
          </a:p>
        </p:txBody>
      </p:sp>
      <p:sp>
        <p:nvSpPr>
          <p:cNvPr id="15" name="Rectangle 14">
            <a:extLst>
              <a:ext uri="{FF2B5EF4-FFF2-40B4-BE49-F238E27FC236}">
                <a16:creationId xmlns:a16="http://schemas.microsoft.com/office/drawing/2014/main" id="{C1B60310-C5C3-46A0-A452-2A0B008434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6" name="pole tekstowe 5">
            <a:extLst>
              <a:ext uri="{FF2B5EF4-FFF2-40B4-BE49-F238E27FC236}">
                <a16:creationId xmlns:a16="http://schemas.microsoft.com/office/drawing/2014/main" id="{7DA1348B-F742-1600-C6DE-CD12E54EE44A}"/>
              </a:ext>
            </a:extLst>
          </p:cNvPr>
          <p:cNvSpPr txBox="1"/>
          <p:nvPr/>
        </p:nvSpPr>
        <p:spPr>
          <a:xfrm>
            <a:off x="2483049" y="6200739"/>
            <a:ext cx="2097048" cy="200055"/>
          </a:xfrm>
          <a:prstGeom prst="rect">
            <a:avLst/>
          </a:prstGeom>
          <a:solidFill>
            <a:srgbClr val="000000"/>
          </a:solidFill>
        </p:spPr>
        <p:txBody>
          <a:bodyPr wrap="none" rtlCol="0">
            <a:spAutoFit/>
          </a:bodyPr>
          <a:lstStyle/>
          <a:p>
            <a:pPr algn="r">
              <a:spcAft>
                <a:spcPts val="600"/>
              </a:spcAft>
            </a:pPr>
            <a:r>
              <a:rPr lang="pl-PL" sz="700">
                <a:solidFill>
                  <a:srgbClr val="FFFFFF"/>
                </a:solidFill>
                <a:hlinkClick r:id="rId3" tooltip="https://www.pngall.com/lawyer-png/">
                  <a:extLst>
                    <a:ext uri="{A12FA001-AC4F-418D-AE19-62706E023703}">
                      <ahyp:hlinkClr xmlns:ahyp="http://schemas.microsoft.com/office/drawing/2018/hyperlinkcolor" val="tx"/>
                    </a:ext>
                  </a:extLst>
                </a:hlinkClick>
              </a:rPr>
              <a:t>To zdjęcie</a:t>
            </a:r>
            <a:r>
              <a:rPr lang="pl-PL" sz="700">
                <a:solidFill>
                  <a:srgbClr val="FFFFFF"/>
                </a:solidFill>
              </a:rPr>
              <a:t>, autor: Nieznany autor, licencja: </a:t>
            </a:r>
            <a:r>
              <a:rPr lang="pl-PL" sz="700">
                <a:solidFill>
                  <a:srgbClr val="FFFFFF"/>
                </a:solidFill>
                <a:hlinkClick r:id="rId4" tooltip="https://creativecommons.org/licenses/by-nc/3.0/">
                  <a:extLst>
                    <a:ext uri="{A12FA001-AC4F-418D-AE19-62706E023703}">
                      <ahyp:hlinkClr xmlns:ahyp="http://schemas.microsoft.com/office/drawing/2018/hyperlinkcolor" val="tx"/>
                    </a:ext>
                  </a:extLst>
                </a:hlinkClick>
              </a:rPr>
              <a:t>CC BY-NC</a:t>
            </a:r>
            <a:endParaRPr lang="pl-PL" sz="700">
              <a:solidFill>
                <a:srgbClr val="FFFFFF"/>
              </a:solidFill>
            </a:endParaRPr>
          </a:p>
        </p:txBody>
      </p:sp>
    </p:spTree>
    <p:extLst>
      <p:ext uri="{BB962C8B-B14F-4D97-AF65-F5344CB8AC3E}">
        <p14:creationId xmlns:p14="http://schemas.microsoft.com/office/powerpoint/2010/main" val="3648746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2D8BA323-1CB0-B618-5DF8-97DCE0DFE146}"/>
              </a:ext>
            </a:extLst>
          </p:cNvPr>
          <p:cNvSpPr>
            <a:spLocks noGrp="1"/>
          </p:cNvSpPr>
          <p:nvPr>
            <p:ph type="title"/>
          </p:nvPr>
        </p:nvSpPr>
        <p:spPr>
          <a:xfrm>
            <a:off x="5172074" y="286603"/>
            <a:ext cx="5983605" cy="1450757"/>
          </a:xfrm>
        </p:spPr>
        <p:txBody>
          <a:bodyPr>
            <a:normAutofit/>
          </a:bodyPr>
          <a:lstStyle/>
          <a:p>
            <a:r>
              <a:rPr lang="pl-PL" dirty="0"/>
              <a:t>Rzecznicy Patentowi</a:t>
            </a:r>
          </a:p>
        </p:txBody>
      </p:sp>
      <p:pic>
        <p:nvPicPr>
          <p:cNvPr id="5" name="Picture 4" descr="Ręka trzymająca pióro i cienie na arkuszu">
            <a:extLst>
              <a:ext uri="{FF2B5EF4-FFF2-40B4-BE49-F238E27FC236}">
                <a16:creationId xmlns:a16="http://schemas.microsoft.com/office/drawing/2014/main" id="{2B605C47-1DD9-A7AB-7D8E-CEF1BF06C1FA}"/>
              </a:ext>
            </a:extLst>
          </p:cNvPr>
          <p:cNvPicPr>
            <a:picLocks noChangeAspect="1"/>
          </p:cNvPicPr>
          <p:nvPr/>
        </p:nvPicPr>
        <p:blipFill>
          <a:blip r:embed="rId2"/>
          <a:srcRect l="42784" r="18313" b="-1"/>
          <a:stretch/>
        </p:blipFill>
        <p:spPr>
          <a:xfrm>
            <a:off x="20" y="10"/>
            <a:ext cx="4580077" cy="6857990"/>
          </a:xfrm>
          <a:prstGeom prst="rect">
            <a:avLst/>
          </a:prstGeom>
        </p:spPr>
      </p:pic>
      <p:cxnSp>
        <p:nvCxnSpPr>
          <p:cNvPr id="11" name="Straight Connector 10">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6A273D46-360B-FBCB-72F1-E5FF532FA679}"/>
              </a:ext>
            </a:extLst>
          </p:cNvPr>
          <p:cNvSpPr>
            <a:spLocks noGrp="1"/>
          </p:cNvSpPr>
          <p:nvPr>
            <p:ph idx="1"/>
          </p:nvPr>
        </p:nvSpPr>
        <p:spPr>
          <a:xfrm>
            <a:off x="5172074" y="2108201"/>
            <a:ext cx="6789554" cy="4463190"/>
          </a:xfrm>
        </p:spPr>
        <p:txBody>
          <a:bodyPr>
            <a:normAutofit lnSpcReduction="10000"/>
          </a:bodyPr>
          <a:lstStyle/>
          <a:p>
            <a:pPr>
              <a:lnSpc>
                <a:spcPct val="90000"/>
              </a:lnSpc>
            </a:pPr>
            <a:r>
              <a:rPr lang="pl-PL" sz="1400" dirty="0"/>
              <a:t>Ustawa z dnia 11.4.2001 r. o rzecznikach patentowych</a:t>
            </a:r>
          </a:p>
          <a:p>
            <a:pPr>
              <a:lnSpc>
                <a:spcPct val="90000"/>
              </a:lnSpc>
            </a:pPr>
            <a:r>
              <a:rPr lang="pl-PL" sz="1400" dirty="0"/>
              <a:t>Zawód zaufania publicznego, który może być wykonywany w kancelarii patentowej, w ramach stosunku pracy oraz na podstawie umów cywilnoprawnych</a:t>
            </a:r>
          </a:p>
          <a:p>
            <a:pPr>
              <a:lnSpc>
                <a:spcPct val="90000"/>
              </a:lnSpc>
            </a:pPr>
            <a:r>
              <a:rPr lang="pl-PL" sz="1400" dirty="0"/>
              <a:t>Rzecznik patentowy świadczy </a:t>
            </a:r>
            <a:r>
              <a:rPr lang="pl-PL" sz="1400" b="1" dirty="0"/>
              <a:t>pomoc prawną i techniczną </a:t>
            </a:r>
            <a:r>
              <a:rPr lang="pl-PL" sz="1400" dirty="0"/>
              <a:t>(udzielanie porad prawnych, konsultacji, opinii, badanie stanu prawnego przedmiotów </a:t>
            </a:r>
            <a:r>
              <a:rPr lang="pl-PL" sz="1400" dirty="0" err="1"/>
              <a:t>pwp</a:t>
            </a:r>
            <a:r>
              <a:rPr lang="pl-PL" sz="1400" dirty="0"/>
              <a:t>, zastępstwo prawne i procesowe, przygotowywanie opisów technicznych zgłoszeń do ochrony)</a:t>
            </a:r>
          </a:p>
          <a:p>
            <a:pPr>
              <a:lnSpc>
                <a:spcPct val="90000"/>
              </a:lnSpc>
            </a:pPr>
            <a:r>
              <a:rPr lang="pl-PL" sz="1200" b="0" i="0" u="none" strike="noStrike" dirty="0">
                <a:effectLst/>
                <a:latin typeface="Open Sans" panose="020B0606030504020204" pitchFamily="34" charset="0"/>
              </a:rPr>
              <a:t>Na listę rzeczników patentowych może być wpisany, kto:</a:t>
            </a:r>
          </a:p>
          <a:p>
            <a:pPr>
              <a:lnSpc>
                <a:spcPct val="90000"/>
              </a:lnSpc>
            </a:pPr>
            <a:r>
              <a:rPr lang="pl-PL" sz="1200" b="0" i="0" u="none" strike="noStrike" dirty="0">
                <a:effectLst/>
                <a:latin typeface="Open Sans" panose="020B0606030504020204" pitchFamily="34" charset="0"/>
              </a:rPr>
              <a:t>1) posiada obywatelstwo państwa członkowskiego;</a:t>
            </a:r>
          </a:p>
          <a:p>
            <a:pPr>
              <a:lnSpc>
                <a:spcPct val="90000"/>
              </a:lnSpc>
            </a:pPr>
            <a:r>
              <a:rPr lang="pl-PL" sz="1200" b="0" i="0" u="none" strike="noStrike" dirty="0">
                <a:effectLst/>
                <a:latin typeface="Open Sans" panose="020B0606030504020204" pitchFamily="34" charset="0"/>
              </a:rPr>
              <a:t>2) ma pełną zdolność do czynności prawnych i korzysta z pełni praw publicznych;</a:t>
            </a:r>
          </a:p>
          <a:p>
            <a:pPr>
              <a:lnSpc>
                <a:spcPct val="90000"/>
              </a:lnSpc>
            </a:pPr>
            <a:r>
              <a:rPr lang="pl-PL" sz="1200" b="0" i="0" u="none" strike="noStrike" dirty="0">
                <a:effectLst/>
                <a:latin typeface="Open Sans" panose="020B0606030504020204" pitchFamily="34" charset="0"/>
              </a:rPr>
              <a:t>3) jest nieskazitelnego charakteru i swym dotychczasowym zachowaniem daje rękojmię prawidłowego wykonywania zawodu rzecznika patentowego;</a:t>
            </a:r>
          </a:p>
          <a:p>
            <a:pPr>
              <a:lnSpc>
                <a:spcPct val="90000"/>
              </a:lnSpc>
            </a:pPr>
            <a:r>
              <a:rPr lang="pl-PL" sz="1200" b="0" i="0" u="none" strike="noStrike" dirty="0">
                <a:effectLst/>
                <a:latin typeface="Open Sans" panose="020B0606030504020204" pitchFamily="34" charset="0"/>
              </a:rPr>
              <a:t>4) ukończył magisterskie studia wyższe o kierunku przydatnym do wykonywania zawodu rzecznika patentowego, w szczególności techniczne lub prawnicze;</a:t>
            </a:r>
          </a:p>
          <a:p>
            <a:pPr>
              <a:lnSpc>
                <a:spcPct val="90000"/>
              </a:lnSpc>
            </a:pPr>
            <a:r>
              <a:rPr lang="pl-PL" sz="1200" b="0" i="0" u="none" strike="noStrike" dirty="0">
                <a:effectLst/>
                <a:latin typeface="Open Sans" panose="020B0606030504020204" pitchFamily="34" charset="0"/>
              </a:rPr>
              <a:t>5) odbył aplikację </a:t>
            </a:r>
            <a:r>
              <a:rPr lang="pl-PL" sz="1200" b="0" i="0" u="none" strike="noStrike" dirty="0" err="1">
                <a:effectLst/>
                <a:latin typeface="Open Sans" panose="020B0606030504020204" pitchFamily="34" charset="0"/>
              </a:rPr>
              <a:t>rzecznikowską</a:t>
            </a:r>
            <a:r>
              <a:rPr lang="pl-PL" sz="1200" b="0" i="0" u="none" strike="noStrike" dirty="0">
                <a:effectLst/>
                <a:latin typeface="Open Sans" panose="020B0606030504020204" pitchFamily="34" charset="0"/>
              </a:rPr>
              <a:t> na warunkach określonych w ustawie;</a:t>
            </a:r>
          </a:p>
          <a:p>
            <a:pPr>
              <a:lnSpc>
                <a:spcPct val="90000"/>
              </a:lnSpc>
            </a:pPr>
            <a:r>
              <a:rPr lang="pl-PL" sz="1400" dirty="0">
                <a:latin typeface="Open Sans" panose="020B0606030504020204" pitchFamily="34" charset="0"/>
              </a:rPr>
              <a:t>Rzecznicy i aplikanci </a:t>
            </a:r>
            <a:r>
              <a:rPr lang="pl-PL" sz="1400" dirty="0" err="1">
                <a:latin typeface="Open Sans" panose="020B0606030504020204" pitchFamily="34" charset="0"/>
              </a:rPr>
              <a:t>rzecznikowscy</a:t>
            </a:r>
            <a:r>
              <a:rPr lang="pl-PL" sz="1400" dirty="0">
                <a:latin typeface="Open Sans" panose="020B0606030504020204" pitchFamily="34" charset="0"/>
              </a:rPr>
              <a:t> </a:t>
            </a:r>
            <a:r>
              <a:rPr lang="pl-PL" sz="1400" dirty="0" err="1">
                <a:latin typeface="Open Sans" panose="020B0606030504020204" pitchFamily="34" charset="0"/>
              </a:rPr>
              <a:t>zrzeszczeni</a:t>
            </a:r>
            <a:r>
              <a:rPr lang="pl-PL" sz="1400" dirty="0">
                <a:latin typeface="Open Sans" panose="020B0606030504020204" pitchFamily="34" charset="0"/>
              </a:rPr>
              <a:t> są w </a:t>
            </a:r>
            <a:r>
              <a:rPr lang="pl-PL" sz="1400" b="1" dirty="0">
                <a:latin typeface="Open Sans" panose="020B0606030504020204" pitchFamily="34" charset="0"/>
              </a:rPr>
              <a:t>Polskiej Izbie Rzeczników Patentowych, </a:t>
            </a:r>
            <a:r>
              <a:rPr lang="pl-PL" sz="1400" dirty="0">
                <a:latin typeface="Open Sans" panose="020B0606030504020204" pitchFamily="34" charset="0"/>
              </a:rPr>
              <a:t>która stanowi samorząd zawodowy tej grupy zawodowej.  </a:t>
            </a:r>
            <a:endParaRPr lang="pl-PL" sz="1400" b="0" i="0" u="none" strike="noStrike" dirty="0">
              <a:effectLst/>
              <a:latin typeface="Open Sans" panose="020B0606030504020204" pitchFamily="34" charset="0"/>
            </a:endParaRPr>
          </a:p>
        </p:txBody>
      </p:sp>
    </p:spTree>
    <p:extLst>
      <p:ext uri="{BB962C8B-B14F-4D97-AF65-F5344CB8AC3E}">
        <p14:creationId xmlns:p14="http://schemas.microsoft.com/office/powerpoint/2010/main" val="15940771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8BA55E2-97FD-B44A-B3AB-8446AA4CCEB6}"/>
              </a:ext>
            </a:extLst>
          </p:cNvPr>
          <p:cNvSpPr>
            <a:spLocks noGrp="1"/>
          </p:cNvSpPr>
          <p:nvPr>
            <p:ph type="title"/>
          </p:nvPr>
        </p:nvSpPr>
        <p:spPr/>
        <p:txBody>
          <a:bodyPr/>
          <a:lstStyle/>
          <a:p>
            <a:r>
              <a:rPr lang="pl-PL" dirty="0"/>
              <a:t>Ochrona regionalna i międzynarodowa</a:t>
            </a:r>
          </a:p>
        </p:txBody>
      </p:sp>
      <p:graphicFrame>
        <p:nvGraphicFramePr>
          <p:cNvPr id="4" name="Symbol zastępczy zawartości 3">
            <a:extLst>
              <a:ext uri="{FF2B5EF4-FFF2-40B4-BE49-F238E27FC236}">
                <a16:creationId xmlns:a16="http://schemas.microsoft.com/office/drawing/2014/main" id="{C3296B6D-B7C8-4848-AF2C-5E0910900708}"/>
              </a:ext>
            </a:extLst>
          </p:cNvPr>
          <p:cNvGraphicFramePr>
            <a:graphicFrameLocks noGrp="1"/>
          </p:cNvGraphicFramePr>
          <p:nvPr>
            <p:ph idx="1"/>
            <p:extLst>
              <p:ext uri="{D42A27DB-BD31-4B8C-83A1-F6EECF244321}">
                <p14:modId xmlns:p14="http://schemas.microsoft.com/office/powerpoint/2010/main" val="1574178085"/>
              </p:ext>
            </p:extLst>
          </p:nvPr>
        </p:nvGraphicFramePr>
        <p:xfrm>
          <a:off x="458788" y="1949450"/>
          <a:ext cx="11274425" cy="41957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 name="Obraz 11">
            <a:extLst>
              <a:ext uri="{FF2B5EF4-FFF2-40B4-BE49-F238E27FC236}">
                <a16:creationId xmlns:a16="http://schemas.microsoft.com/office/drawing/2014/main" id="{85917707-984B-8143-A127-B41DA4307947}"/>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1136071" y="2265997"/>
            <a:ext cx="2611756" cy="1305878"/>
          </a:xfrm>
          <a:prstGeom prst="rect">
            <a:avLst/>
          </a:prstGeom>
        </p:spPr>
      </p:pic>
      <p:sp>
        <p:nvSpPr>
          <p:cNvPr id="13" name="pole tekstowe 12">
            <a:extLst>
              <a:ext uri="{FF2B5EF4-FFF2-40B4-BE49-F238E27FC236}">
                <a16:creationId xmlns:a16="http://schemas.microsoft.com/office/drawing/2014/main" id="{E2F034C1-F987-7545-9AE2-55141D488456}"/>
              </a:ext>
            </a:extLst>
          </p:cNvPr>
          <p:cNvSpPr txBox="1"/>
          <p:nvPr/>
        </p:nvSpPr>
        <p:spPr>
          <a:xfrm>
            <a:off x="-12213011" y="10935997"/>
            <a:ext cx="368674" cy="2585323"/>
          </a:xfrm>
          <a:prstGeom prst="rect">
            <a:avLst/>
          </a:prstGeom>
          <a:noFill/>
        </p:spPr>
        <p:txBody>
          <a:bodyPr wrap="square" rtlCol="0">
            <a:spAutoFit/>
          </a:bodyPr>
          <a:lstStyle/>
          <a:p>
            <a:r>
              <a:rPr lang="pl-PL" sz="900">
                <a:hlinkClick r:id="rId8" tooltip="http://www.ip-watch.org/2018/10/11/epo-names-three-new-vice-presidents-uk-germany-austria/"/>
              </a:rPr>
              <a:t>To zdjęcie</a:t>
            </a:r>
            <a:r>
              <a:rPr lang="pl-PL" sz="900"/>
              <a:t>, autor: Nieznany autor, licencja: </a:t>
            </a:r>
            <a:r>
              <a:rPr lang="pl-PL" sz="900">
                <a:hlinkClick r:id="rId9" tooltip="https://creativecommons.org/licenses/by-nc-sa/3.0/"/>
              </a:rPr>
              <a:t>CC BY-SA-NC</a:t>
            </a:r>
            <a:endParaRPr lang="pl-PL" sz="900"/>
          </a:p>
        </p:txBody>
      </p:sp>
      <p:pic>
        <p:nvPicPr>
          <p:cNvPr id="15" name="Obraz 14">
            <a:extLst>
              <a:ext uri="{FF2B5EF4-FFF2-40B4-BE49-F238E27FC236}">
                <a16:creationId xmlns:a16="http://schemas.microsoft.com/office/drawing/2014/main" id="{832AF03D-8163-2C46-B9BD-34487E7C5E3F}"/>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4425110" y="2265997"/>
            <a:ext cx="3209462" cy="877253"/>
          </a:xfrm>
          <a:prstGeom prst="rect">
            <a:avLst/>
          </a:prstGeom>
        </p:spPr>
      </p:pic>
      <p:sp>
        <p:nvSpPr>
          <p:cNvPr id="16" name="pole tekstowe 15">
            <a:extLst>
              <a:ext uri="{FF2B5EF4-FFF2-40B4-BE49-F238E27FC236}">
                <a16:creationId xmlns:a16="http://schemas.microsoft.com/office/drawing/2014/main" id="{3F5EFE60-0BFA-364C-8B21-505D21308F4B}"/>
              </a:ext>
            </a:extLst>
          </p:cNvPr>
          <p:cNvSpPr txBox="1"/>
          <p:nvPr/>
        </p:nvSpPr>
        <p:spPr>
          <a:xfrm>
            <a:off x="4425110" y="3530085"/>
            <a:ext cx="2319117" cy="369332"/>
          </a:xfrm>
          <a:prstGeom prst="rect">
            <a:avLst/>
          </a:prstGeom>
          <a:noFill/>
        </p:spPr>
        <p:txBody>
          <a:bodyPr wrap="square" rtlCol="0">
            <a:spAutoFit/>
          </a:bodyPr>
          <a:lstStyle/>
          <a:p>
            <a:r>
              <a:rPr lang="pl-PL" sz="900" dirty="0">
                <a:hlinkClick r:id="rId11" tooltip="https://commons.wikimedia.org/wiki/File:EUIPO_logo_in_English.svg"/>
              </a:rPr>
              <a:t>To zdjęcie</a:t>
            </a:r>
            <a:r>
              <a:rPr lang="pl-PL" sz="900" dirty="0"/>
              <a:t>, autor: Nieznany autor, licencja: </a:t>
            </a:r>
            <a:r>
              <a:rPr lang="pl-PL" sz="900" dirty="0">
                <a:hlinkClick r:id="rId12" tooltip="https://creativecommons.org/licenses/by-sa/3.0/"/>
              </a:rPr>
              <a:t>CC BY-SA</a:t>
            </a:r>
            <a:endParaRPr lang="pl-PL" sz="900" dirty="0"/>
          </a:p>
        </p:txBody>
      </p:sp>
      <p:pic>
        <p:nvPicPr>
          <p:cNvPr id="21" name="Obraz 20">
            <a:extLst>
              <a:ext uri="{FF2B5EF4-FFF2-40B4-BE49-F238E27FC236}">
                <a16:creationId xmlns:a16="http://schemas.microsoft.com/office/drawing/2014/main" id="{171CC221-1FDE-AB4E-BEA4-4E32F68F4127}"/>
              </a:ext>
            </a:extLst>
          </p:cNvPr>
          <p:cNvPicPr>
            <a:picLocks noChangeAspect="1"/>
          </p:cNvPicPr>
          <p:nvPr/>
        </p:nvPicPr>
        <p:blipFill>
          <a:blip r:embed="rId13">
            <a:extLst>
              <a:ext uri="{837473B0-CC2E-450A-ABE3-18F120FF3D39}">
                <a1611:picAttrSrcUrl xmlns:a1611="http://schemas.microsoft.com/office/drawing/2016/11/main" r:id="rId14"/>
              </a:ext>
            </a:extLst>
          </a:blip>
          <a:stretch>
            <a:fillRect/>
          </a:stretch>
        </p:blipFill>
        <p:spPr>
          <a:xfrm>
            <a:off x="9228813" y="2255316"/>
            <a:ext cx="910158" cy="1274769"/>
          </a:xfrm>
          <a:prstGeom prst="rect">
            <a:avLst/>
          </a:prstGeom>
        </p:spPr>
      </p:pic>
    </p:spTree>
    <p:extLst>
      <p:ext uri="{BB962C8B-B14F-4D97-AF65-F5344CB8AC3E}">
        <p14:creationId xmlns:p14="http://schemas.microsoft.com/office/powerpoint/2010/main" val="41561594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F5E10A01-560F-858A-56BC-470C640A6DA4}"/>
              </a:ext>
            </a:extLst>
          </p:cNvPr>
          <p:cNvSpPr>
            <a:spLocks noGrp="1"/>
          </p:cNvSpPr>
          <p:nvPr>
            <p:ph type="title"/>
          </p:nvPr>
        </p:nvSpPr>
        <p:spPr>
          <a:xfrm>
            <a:off x="148856" y="286604"/>
            <a:ext cx="11006824" cy="457200"/>
          </a:xfrm>
        </p:spPr>
        <p:txBody>
          <a:bodyPr>
            <a:normAutofit fontScale="90000"/>
          </a:bodyPr>
          <a:lstStyle/>
          <a:p>
            <a:r>
              <a:rPr lang="pl-PL" dirty="0"/>
              <a:t>Przykładowe pytania:</a:t>
            </a:r>
          </a:p>
        </p:txBody>
      </p:sp>
      <p:cxnSp>
        <p:nvCxnSpPr>
          <p:cNvPr id="12" name="!!Straight Connector">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Obraz 6" descr="Obraz zawierający kreskówka, sztuka&#10;&#10;Opis wygenerowany automatycznie przy średnim poziomie pewności">
            <a:extLst>
              <a:ext uri="{FF2B5EF4-FFF2-40B4-BE49-F238E27FC236}">
                <a16:creationId xmlns:a16="http://schemas.microsoft.com/office/drawing/2014/main" id="{38F78801-C856-8C17-4981-439755F17A0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591647" y="85306"/>
            <a:ext cx="4572000" cy="4572000"/>
          </a:xfrm>
          <a:prstGeom prst="rect">
            <a:avLst/>
          </a:prstGeom>
        </p:spPr>
      </p:pic>
      <p:sp>
        <p:nvSpPr>
          <p:cNvPr id="3" name="Symbol zastępczy zawartości 2">
            <a:extLst>
              <a:ext uri="{FF2B5EF4-FFF2-40B4-BE49-F238E27FC236}">
                <a16:creationId xmlns:a16="http://schemas.microsoft.com/office/drawing/2014/main" id="{A65EC5E6-EBAC-C6E4-61B1-02A942FC69AF}"/>
              </a:ext>
            </a:extLst>
          </p:cNvPr>
          <p:cNvSpPr>
            <a:spLocks noGrp="1"/>
          </p:cNvSpPr>
          <p:nvPr>
            <p:ph idx="1"/>
          </p:nvPr>
        </p:nvSpPr>
        <p:spPr>
          <a:xfrm>
            <a:off x="148856" y="743804"/>
            <a:ext cx="11738345" cy="5486384"/>
          </a:xfrm>
        </p:spPr>
        <p:txBody>
          <a:bodyPr>
            <a:normAutofit lnSpcReduction="10000"/>
          </a:bodyPr>
          <a:lstStyle/>
          <a:p>
            <a:pPr>
              <a:lnSpc>
                <a:spcPct val="90000"/>
              </a:lnSpc>
              <a:spcBef>
                <a:spcPts val="0"/>
              </a:spcBef>
              <a:spcAft>
                <a:spcPts val="600"/>
              </a:spcAft>
            </a:pPr>
            <a:r>
              <a:rPr lang="pl-PL" sz="1050" dirty="0"/>
              <a:t>1</a:t>
            </a:r>
            <a:r>
              <a:rPr lang="pl-PL" sz="1200" dirty="0"/>
              <a:t>. Ochrona własności intelektualnej obejmuje:</a:t>
            </a:r>
          </a:p>
          <a:p>
            <a:pPr>
              <a:lnSpc>
                <a:spcPct val="90000"/>
              </a:lnSpc>
              <a:spcBef>
                <a:spcPts val="0"/>
              </a:spcBef>
              <a:spcAft>
                <a:spcPts val="600"/>
              </a:spcAft>
            </a:pPr>
            <a:r>
              <a:rPr lang="pl-PL" sz="1200" dirty="0"/>
              <a:t>A. dobra niematerialne będące owocem pracy intelektualnej człowieka</a:t>
            </a:r>
          </a:p>
          <a:p>
            <a:pPr>
              <a:lnSpc>
                <a:spcPct val="90000"/>
              </a:lnSpc>
              <a:spcBef>
                <a:spcPts val="0"/>
              </a:spcBef>
              <a:spcAft>
                <a:spcPts val="600"/>
              </a:spcAft>
            </a:pPr>
            <a:r>
              <a:rPr lang="pl-PL" sz="1200" dirty="0"/>
              <a:t>B. nośniki materialne, na których utrwalono rezultaty pracy ludzkiego intelektu</a:t>
            </a:r>
          </a:p>
          <a:p>
            <a:pPr>
              <a:lnSpc>
                <a:spcPct val="90000"/>
              </a:lnSpc>
              <a:spcBef>
                <a:spcPts val="0"/>
              </a:spcBef>
              <a:spcAft>
                <a:spcPts val="600"/>
              </a:spcAft>
            </a:pPr>
            <a:r>
              <a:rPr lang="pl-PL" sz="1200" dirty="0"/>
              <a:t>C. dobra niematerialne będące owocem pracy intelektualnej człowieka  i nośniki materialne na których utrwalono rezultaty pracy ludzkiego intelektu,</a:t>
            </a:r>
          </a:p>
          <a:p>
            <a:pPr>
              <a:lnSpc>
                <a:spcPct val="90000"/>
              </a:lnSpc>
              <a:spcBef>
                <a:spcPts val="0"/>
              </a:spcBef>
              <a:spcAft>
                <a:spcPts val="600"/>
              </a:spcAft>
            </a:pPr>
            <a:r>
              <a:rPr lang="pl-PL" sz="1200" dirty="0"/>
              <a:t>D. proces twórczy człowieka, niezależnie od jego efektu</a:t>
            </a:r>
          </a:p>
          <a:p>
            <a:pPr>
              <a:lnSpc>
                <a:spcPct val="90000"/>
              </a:lnSpc>
              <a:spcBef>
                <a:spcPts val="0"/>
              </a:spcBef>
              <a:spcAft>
                <a:spcPts val="600"/>
              </a:spcAft>
            </a:pPr>
            <a:endParaRPr lang="pl-PL" sz="1200" dirty="0"/>
          </a:p>
          <a:p>
            <a:pPr>
              <a:lnSpc>
                <a:spcPct val="90000"/>
              </a:lnSpc>
              <a:spcBef>
                <a:spcPts val="0"/>
              </a:spcBef>
              <a:spcAft>
                <a:spcPts val="600"/>
              </a:spcAft>
            </a:pPr>
            <a:r>
              <a:rPr lang="pl-PL" sz="1200" dirty="0"/>
              <a:t>2. Odpłatność jest cechą:</a:t>
            </a:r>
          </a:p>
          <a:p>
            <a:pPr>
              <a:lnSpc>
                <a:spcPct val="90000"/>
              </a:lnSpc>
              <a:spcBef>
                <a:spcPts val="0"/>
              </a:spcBef>
              <a:spcAft>
                <a:spcPts val="600"/>
              </a:spcAft>
            </a:pPr>
            <a:r>
              <a:rPr lang="pl-PL" sz="1200" dirty="0"/>
              <a:t>A. ochrony utworu w prawie autorskim</a:t>
            </a:r>
          </a:p>
          <a:p>
            <a:pPr>
              <a:lnSpc>
                <a:spcPct val="90000"/>
              </a:lnSpc>
              <a:spcBef>
                <a:spcPts val="0"/>
              </a:spcBef>
              <a:spcAft>
                <a:spcPts val="600"/>
              </a:spcAft>
            </a:pPr>
            <a:r>
              <a:rPr lang="pl-PL" sz="1200" dirty="0"/>
              <a:t>B. wyłącznie ochrony wynalazku w prawie własności przemysłowej</a:t>
            </a:r>
          </a:p>
          <a:p>
            <a:pPr>
              <a:lnSpc>
                <a:spcPct val="90000"/>
              </a:lnSpc>
              <a:spcBef>
                <a:spcPts val="0"/>
              </a:spcBef>
              <a:spcAft>
                <a:spcPts val="600"/>
              </a:spcAft>
            </a:pPr>
            <a:r>
              <a:rPr lang="pl-PL" sz="1200" dirty="0"/>
              <a:t>C. ochrony dóbr własności przemysłowej  </a:t>
            </a:r>
          </a:p>
          <a:p>
            <a:pPr>
              <a:lnSpc>
                <a:spcPct val="90000"/>
              </a:lnSpc>
              <a:spcBef>
                <a:spcPts val="0"/>
              </a:spcBef>
              <a:spcAft>
                <a:spcPts val="600"/>
              </a:spcAft>
            </a:pPr>
            <a:r>
              <a:rPr lang="pl-PL" sz="1200" dirty="0"/>
              <a:t>D. ochrony wszystkich dóbr własności intelektualnej </a:t>
            </a:r>
          </a:p>
          <a:p>
            <a:pPr>
              <a:lnSpc>
                <a:spcPct val="90000"/>
              </a:lnSpc>
              <a:spcBef>
                <a:spcPts val="0"/>
              </a:spcBef>
              <a:spcAft>
                <a:spcPts val="600"/>
              </a:spcAft>
            </a:pPr>
            <a:endParaRPr lang="pl-PL" sz="1200" dirty="0"/>
          </a:p>
          <a:p>
            <a:pPr>
              <a:lnSpc>
                <a:spcPct val="90000"/>
              </a:lnSpc>
              <a:spcBef>
                <a:spcPts val="0"/>
              </a:spcBef>
              <a:spcAft>
                <a:spcPts val="600"/>
              </a:spcAft>
            </a:pPr>
            <a:r>
              <a:rPr lang="pl-PL" sz="1200" dirty="0"/>
              <a:t>3. Ochrona wynalazków w polskim porządku prawnym:</a:t>
            </a:r>
          </a:p>
          <a:p>
            <a:pPr>
              <a:lnSpc>
                <a:spcPct val="90000"/>
              </a:lnSpc>
              <a:spcBef>
                <a:spcPts val="0"/>
              </a:spcBef>
              <a:spcAft>
                <a:spcPts val="600"/>
              </a:spcAft>
            </a:pPr>
            <a:r>
              <a:rPr lang="pl-PL" sz="1200" dirty="0">
                <a:effectLst/>
                <a:ea typeface="Calibri" panose="020F0502020204030204" pitchFamily="34" charset="0"/>
                <a:cs typeface="Times New Roman" panose="02020603050405020304" pitchFamily="18" charset="0"/>
              </a:rPr>
              <a:t>A. Wynika z ustawy z dnia 4 lutego 1994 r o prawie autorskim i prawach pokrewnych, </a:t>
            </a:r>
          </a:p>
          <a:p>
            <a:pPr>
              <a:lnSpc>
                <a:spcPct val="90000"/>
              </a:lnSpc>
              <a:spcBef>
                <a:spcPts val="0"/>
              </a:spcBef>
              <a:spcAft>
                <a:spcPts val="600"/>
              </a:spcAft>
            </a:pPr>
            <a:r>
              <a:rPr lang="pl-PL" sz="1200" dirty="0">
                <a:effectLst/>
                <a:ea typeface="Calibri" panose="020F0502020204030204" pitchFamily="34" charset="0"/>
                <a:cs typeface="Times New Roman" panose="02020603050405020304" pitchFamily="18" charset="0"/>
              </a:rPr>
              <a:t>B. Wynika z ustawy z dnia 16 kwietnia 1993 r. o zwalczaniu nieuczciwej konkurencji,</a:t>
            </a:r>
          </a:p>
          <a:p>
            <a:pPr>
              <a:lnSpc>
                <a:spcPct val="90000"/>
              </a:lnSpc>
              <a:spcBef>
                <a:spcPts val="0"/>
              </a:spcBef>
              <a:spcAft>
                <a:spcPts val="600"/>
              </a:spcAft>
            </a:pPr>
            <a:r>
              <a:rPr lang="pl-PL" sz="1200" dirty="0">
                <a:ea typeface="Calibri" panose="020F0502020204030204" pitchFamily="34" charset="0"/>
                <a:cs typeface="Times New Roman" panose="02020603050405020304" pitchFamily="18" charset="0"/>
              </a:rPr>
              <a:t>C. </a:t>
            </a:r>
            <a:r>
              <a:rPr lang="pl-PL" sz="1200" dirty="0">
                <a:effectLst/>
                <a:ea typeface="Calibri" panose="020F0502020204030204" pitchFamily="34" charset="0"/>
                <a:cs typeface="Times New Roman" panose="02020603050405020304" pitchFamily="18" charset="0"/>
              </a:rPr>
              <a:t>Wynika z ustawy z dnia 30 czerwca 2000 r. Prawo własności przemysłowej, </a:t>
            </a:r>
          </a:p>
          <a:p>
            <a:pPr>
              <a:lnSpc>
                <a:spcPct val="90000"/>
              </a:lnSpc>
              <a:spcBef>
                <a:spcPts val="0"/>
              </a:spcBef>
              <a:spcAft>
                <a:spcPts val="600"/>
              </a:spcAft>
            </a:pPr>
            <a:r>
              <a:rPr lang="pl-PL" sz="1200" dirty="0">
                <a:effectLst/>
                <a:ea typeface="Calibri" panose="020F0502020204030204" pitchFamily="34" charset="0"/>
                <a:cs typeface="Times New Roman" panose="02020603050405020304" pitchFamily="18" charset="0"/>
              </a:rPr>
              <a:t>D. Nie jest objęta regulacją ustawową, </a:t>
            </a:r>
          </a:p>
          <a:p>
            <a:pPr>
              <a:lnSpc>
                <a:spcPct val="90000"/>
              </a:lnSpc>
              <a:spcBef>
                <a:spcPts val="0"/>
              </a:spcBef>
              <a:spcAft>
                <a:spcPts val="600"/>
              </a:spcAft>
            </a:pPr>
            <a:endParaRPr lang="pl-PL" sz="1200" dirty="0"/>
          </a:p>
          <a:p>
            <a:pPr>
              <a:lnSpc>
                <a:spcPct val="90000"/>
              </a:lnSpc>
              <a:spcBef>
                <a:spcPts val="0"/>
              </a:spcBef>
              <a:spcAft>
                <a:spcPts val="600"/>
              </a:spcAft>
            </a:pPr>
            <a:r>
              <a:rPr lang="pl-PL" sz="1200" dirty="0"/>
              <a:t>4. Rzecznik patentowy:</a:t>
            </a:r>
          </a:p>
          <a:p>
            <a:pPr>
              <a:lnSpc>
                <a:spcPct val="90000"/>
              </a:lnSpc>
              <a:spcBef>
                <a:spcPts val="0"/>
              </a:spcBef>
              <a:spcAft>
                <a:spcPts val="600"/>
              </a:spcAft>
            </a:pPr>
            <a:r>
              <a:rPr lang="pl-PL" sz="1200" dirty="0"/>
              <a:t>A. to ekspert zatrudniony w Urzędzie Patentowym </a:t>
            </a:r>
          </a:p>
          <a:p>
            <a:pPr>
              <a:lnSpc>
                <a:spcPct val="90000"/>
              </a:lnSpc>
              <a:spcBef>
                <a:spcPts val="0"/>
              </a:spcBef>
              <a:spcAft>
                <a:spcPts val="600"/>
              </a:spcAft>
            </a:pPr>
            <a:r>
              <a:rPr lang="pl-PL" sz="1200" dirty="0"/>
              <a:t>B. kieruje pracami Urzędu Patentowego i reprezentuje go na zewnątrz</a:t>
            </a:r>
          </a:p>
          <a:p>
            <a:pPr>
              <a:lnSpc>
                <a:spcPct val="90000"/>
              </a:lnSpc>
              <a:spcBef>
                <a:spcPts val="0"/>
              </a:spcBef>
              <a:spcAft>
                <a:spcPts val="600"/>
              </a:spcAft>
            </a:pPr>
            <a:r>
              <a:rPr lang="pl-PL" sz="1200" dirty="0"/>
              <a:t>C. może być pełnomocnikiem w sprawach przed Urzędem Patentowym, sądami i organami orzekającymi w sprawach własności przemysłowej</a:t>
            </a:r>
          </a:p>
          <a:p>
            <a:pPr>
              <a:lnSpc>
                <a:spcPct val="90000"/>
              </a:lnSpc>
              <a:spcBef>
                <a:spcPts val="0"/>
              </a:spcBef>
              <a:spcAft>
                <a:spcPts val="600"/>
              </a:spcAft>
            </a:pPr>
            <a:r>
              <a:rPr lang="pl-PL" sz="1200" dirty="0"/>
              <a:t>D. Rozstrzyga sprawy sporne dotyczące praw własności przemysłowej  </a:t>
            </a:r>
            <a:endParaRPr lang="pl-PL" sz="1050" dirty="0"/>
          </a:p>
        </p:txBody>
      </p:sp>
      <p:sp>
        <p:nvSpPr>
          <p:cNvPr id="14" name="Rectangle 13">
            <a:extLst>
              <a:ext uri="{FF2B5EF4-FFF2-40B4-BE49-F238E27FC236}">
                <a16:creationId xmlns:a16="http://schemas.microsoft.com/office/drawing/2014/main" id="{C1B60310-C5C3-46A0-A452-2A0B008434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Tree>
    <p:extLst>
      <p:ext uri="{BB962C8B-B14F-4D97-AF65-F5344CB8AC3E}">
        <p14:creationId xmlns:p14="http://schemas.microsoft.com/office/powerpoint/2010/main" val="31103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B0E08C7-9D8E-205A-882C-E717648134EA}"/>
              </a:ext>
            </a:extLst>
          </p:cNvPr>
          <p:cNvSpPr>
            <a:spLocks noGrp="1"/>
          </p:cNvSpPr>
          <p:nvPr>
            <p:ph type="title"/>
          </p:nvPr>
        </p:nvSpPr>
        <p:spPr>
          <a:xfrm>
            <a:off x="643468" y="643467"/>
            <a:ext cx="3073550" cy="5126203"/>
          </a:xfrm>
        </p:spPr>
        <p:txBody>
          <a:bodyPr anchor="ctr">
            <a:normAutofit/>
          </a:bodyPr>
          <a:lstStyle/>
          <a:p>
            <a:pPr algn="r"/>
            <a:r>
              <a:rPr lang="pl-PL" dirty="0"/>
              <a:t>Przydatne linki:</a:t>
            </a:r>
            <a:endParaRPr lang="pl-PL"/>
          </a:p>
        </p:txBody>
      </p:sp>
      <p:sp>
        <p:nvSpPr>
          <p:cNvPr id="3" name="Symbol zastępczy zawartości 2">
            <a:extLst>
              <a:ext uri="{FF2B5EF4-FFF2-40B4-BE49-F238E27FC236}">
                <a16:creationId xmlns:a16="http://schemas.microsoft.com/office/drawing/2014/main" id="{1454A2C1-AB2F-F9FE-451D-A6A68632DE8E}"/>
              </a:ext>
            </a:extLst>
          </p:cNvPr>
          <p:cNvSpPr>
            <a:spLocks noGrp="1"/>
          </p:cNvSpPr>
          <p:nvPr>
            <p:ph idx="1"/>
          </p:nvPr>
        </p:nvSpPr>
        <p:spPr>
          <a:xfrm>
            <a:off x="4363786" y="621697"/>
            <a:ext cx="6791894" cy="5147973"/>
          </a:xfrm>
        </p:spPr>
        <p:txBody>
          <a:bodyPr anchor="ctr">
            <a:normAutofit/>
          </a:bodyPr>
          <a:lstStyle/>
          <a:p>
            <a:r>
              <a:rPr lang="pl-PL" b="1" dirty="0"/>
              <a:t>Tekst ustawy prawo własności przemysłowej: </a:t>
            </a:r>
            <a:r>
              <a:rPr lang="pl-PL" dirty="0">
                <a:hlinkClick r:id="rId2"/>
              </a:rPr>
              <a:t>https://isap.sejm.gov.pl/isap.nsf/download.xsp/WDU20010490508/U/D20010508Lj.pdf</a:t>
            </a:r>
            <a:r>
              <a:rPr lang="pl-PL" dirty="0"/>
              <a:t> </a:t>
            </a:r>
          </a:p>
          <a:p>
            <a:r>
              <a:rPr lang="pl-PL" b="1" dirty="0"/>
              <a:t>Strona internetowa Urzędu Patentowego RP:</a:t>
            </a:r>
            <a:r>
              <a:rPr lang="pl-PL" dirty="0"/>
              <a:t> </a:t>
            </a:r>
            <a:r>
              <a:rPr lang="pl-PL" dirty="0">
                <a:hlinkClick r:id="rId3"/>
              </a:rPr>
              <a:t>https://uprp.gov.pl/pl</a:t>
            </a:r>
            <a:r>
              <a:rPr lang="pl-PL" dirty="0"/>
              <a:t> </a:t>
            </a:r>
          </a:p>
          <a:p>
            <a:r>
              <a:rPr lang="pl-PL" b="1" dirty="0"/>
              <a:t>„PWP w pigułce” mini skrypt Urzędu Patentowego:</a:t>
            </a:r>
            <a:r>
              <a:rPr lang="pl-PL" dirty="0"/>
              <a:t> </a:t>
            </a:r>
            <a:r>
              <a:rPr lang="pl-PL" dirty="0">
                <a:hlinkClick r:id="rId4"/>
              </a:rPr>
              <a:t>https://uprp.gov.pl/sites/default/files/2019-12/Ochrona_wlasnosci_przemyslowej_w_pigulce.pdf</a:t>
            </a:r>
            <a:endParaRPr lang="pl-PL" dirty="0"/>
          </a:p>
          <a:p>
            <a:r>
              <a:rPr lang="pl-PL" b="1" dirty="0"/>
              <a:t>Podcast: </a:t>
            </a:r>
            <a:r>
              <a:rPr lang="pl-PL" dirty="0">
                <a:hlinkClick r:id="rId5"/>
              </a:rPr>
              <a:t>https://www.youtube.com/playlist?list=PLEY-zSsDUaSgfksQoOPj-KCeKXSEFDb3e</a:t>
            </a:r>
            <a:r>
              <a:rPr lang="pl-PL" dirty="0"/>
              <a:t> </a:t>
            </a:r>
          </a:p>
        </p:txBody>
      </p:sp>
    </p:spTree>
    <p:extLst>
      <p:ext uri="{BB962C8B-B14F-4D97-AF65-F5344CB8AC3E}">
        <p14:creationId xmlns:p14="http://schemas.microsoft.com/office/powerpoint/2010/main" val="3905290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Grafika w formie cyfrowej kłódki">
            <a:extLst>
              <a:ext uri="{FF2B5EF4-FFF2-40B4-BE49-F238E27FC236}">
                <a16:creationId xmlns:a16="http://schemas.microsoft.com/office/drawing/2014/main" id="{135C24EB-F2A1-ACBF-0D57-CCA3100537A9}"/>
              </a:ext>
            </a:extLst>
          </p:cNvPr>
          <p:cNvPicPr>
            <a:picLocks noChangeAspect="1"/>
          </p:cNvPicPr>
          <p:nvPr/>
        </p:nvPicPr>
        <p:blipFill>
          <a:blip r:embed="rId2"/>
          <a:srcRect r="577" b="-2"/>
          <a:stretch/>
        </p:blipFill>
        <p:spPr>
          <a:xfrm>
            <a:off x="2915455" y="10"/>
            <a:ext cx="9276545" cy="6857990"/>
          </a:xfrm>
          <a:custGeom>
            <a:avLst/>
            <a:gdLst/>
            <a:ahLst/>
            <a:cxnLst/>
            <a:rect l="l" t="t" r="r" b="b"/>
            <a:pathLst>
              <a:path w="9276545" h="6871647">
                <a:moveTo>
                  <a:pt x="9276545" y="0"/>
                </a:moveTo>
                <a:lnTo>
                  <a:pt x="9276545" y="6858000"/>
                </a:lnTo>
                <a:lnTo>
                  <a:pt x="1546051" y="6871647"/>
                </a:lnTo>
                <a:lnTo>
                  <a:pt x="1535751" y="6828910"/>
                </a:lnTo>
                <a:cubicBezTo>
                  <a:pt x="1530460" y="6775140"/>
                  <a:pt x="1515370" y="6618042"/>
                  <a:pt x="1514301" y="6549029"/>
                </a:cubicBezTo>
                <a:cubicBezTo>
                  <a:pt x="1518045" y="6491396"/>
                  <a:pt x="1528503" y="6450608"/>
                  <a:pt x="1529339" y="6414828"/>
                </a:cubicBezTo>
                <a:cubicBezTo>
                  <a:pt x="1525062" y="6359280"/>
                  <a:pt x="1502062" y="6307149"/>
                  <a:pt x="1493941" y="6268848"/>
                </a:cubicBezTo>
                <a:cubicBezTo>
                  <a:pt x="1502669" y="6254191"/>
                  <a:pt x="1469920" y="6200171"/>
                  <a:pt x="1480613" y="6185025"/>
                </a:cubicBezTo>
                <a:cubicBezTo>
                  <a:pt x="1481020" y="6164522"/>
                  <a:pt x="1458164" y="6060790"/>
                  <a:pt x="1443364" y="6018360"/>
                </a:cubicBezTo>
                <a:cubicBezTo>
                  <a:pt x="1426694" y="5970758"/>
                  <a:pt x="1390307" y="5920074"/>
                  <a:pt x="1380584" y="5899407"/>
                </a:cubicBezTo>
                <a:cubicBezTo>
                  <a:pt x="1370860" y="5878740"/>
                  <a:pt x="1392244" y="5920877"/>
                  <a:pt x="1385023" y="5894356"/>
                </a:cubicBezTo>
                <a:cubicBezTo>
                  <a:pt x="1377800" y="5867835"/>
                  <a:pt x="1345702" y="5770498"/>
                  <a:pt x="1337254" y="5740279"/>
                </a:cubicBezTo>
                <a:cubicBezTo>
                  <a:pt x="1353956" y="5738860"/>
                  <a:pt x="1323673" y="5722040"/>
                  <a:pt x="1334321" y="5713042"/>
                </a:cubicBezTo>
                <a:cubicBezTo>
                  <a:pt x="1343675" y="5706701"/>
                  <a:pt x="1336672" y="5700118"/>
                  <a:pt x="1335877" y="5692870"/>
                </a:cubicBezTo>
                <a:cubicBezTo>
                  <a:pt x="1343201" y="5683812"/>
                  <a:pt x="1329617" y="5652064"/>
                  <a:pt x="1319978" y="5643427"/>
                </a:cubicBezTo>
                <a:cubicBezTo>
                  <a:pt x="1286551" y="5622177"/>
                  <a:pt x="1310947" y="5579803"/>
                  <a:pt x="1285321" y="5562271"/>
                </a:cubicBezTo>
                <a:cubicBezTo>
                  <a:pt x="1281540" y="5556238"/>
                  <a:pt x="1279983" y="5550455"/>
                  <a:pt x="1279815" y="5544867"/>
                </a:cubicBezTo>
                <a:lnTo>
                  <a:pt x="1282507" y="5529404"/>
                </a:lnTo>
                <a:lnTo>
                  <a:pt x="1289604" y="5525378"/>
                </a:lnTo>
                <a:lnTo>
                  <a:pt x="1287766" y="5515726"/>
                </a:lnTo>
                <a:lnTo>
                  <a:pt x="1288829" y="5513051"/>
                </a:lnTo>
                <a:cubicBezTo>
                  <a:pt x="1290896" y="5507946"/>
                  <a:pt x="1292688" y="5502897"/>
                  <a:pt x="1293373" y="5497833"/>
                </a:cubicBezTo>
                <a:cubicBezTo>
                  <a:pt x="1288690" y="5483829"/>
                  <a:pt x="1272696" y="5459278"/>
                  <a:pt x="1260736" y="5429027"/>
                </a:cubicBezTo>
                <a:cubicBezTo>
                  <a:pt x="1238579" y="5396416"/>
                  <a:pt x="1238884" y="5351600"/>
                  <a:pt x="1221610" y="5316328"/>
                </a:cubicBezTo>
                <a:lnTo>
                  <a:pt x="1216099" y="5309330"/>
                </a:lnTo>
                <a:lnTo>
                  <a:pt x="1217278" y="5279477"/>
                </a:lnTo>
                <a:cubicBezTo>
                  <a:pt x="1221588" y="5274318"/>
                  <a:pt x="1222716" y="5266940"/>
                  <a:pt x="1218469" y="5260597"/>
                </a:cubicBezTo>
                <a:lnTo>
                  <a:pt x="1206220" y="5152555"/>
                </a:lnTo>
                <a:cubicBezTo>
                  <a:pt x="1205294" y="5116878"/>
                  <a:pt x="1196908" y="5101727"/>
                  <a:pt x="1212921" y="5046536"/>
                </a:cubicBezTo>
                <a:cubicBezTo>
                  <a:pt x="1234138" y="4987918"/>
                  <a:pt x="1204801" y="4903116"/>
                  <a:pt x="1212183" y="4837345"/>
                </a:cubicBezTo>
                <a:cubicBezTo>
                  <a:pt x="1183151" y="4802424"/>
                  <a:pt x="1209228" y="4821062"/>
                  <a:pt x="1202048" y="4784195"/>
                </a:cubicBezTo>
                <a:cubicBezTo>
                  <a:pt x="1202483" y="4760878"/>
                  <a:pt x="1202919" y="4737561"/>
                  <a:pt x="1203354" y="4714245"/>
                </a:cubicBezTo>
                <a:lnTo>
                  <a:pt x="1201502" y="4700836"/>
                </a:lnTo>
                <a:lnTo>
                  <a:pt x="1194919" y="4697224"/>
                </a:lnTo>
                <a:lnTo>
                  <a:pt x="1187792" y="4677162"/>
                </a:lnTo>
                <a:cubicBezTo>
                  <a:pt x="1186060" y="4669625"/>
                  <a:pt x="1185291" y="4661478"/>
                  <a:pt x="1186080" y="4652429"/>
                </a:cubicBezTo>
                <a:cubicBezTo>
                  <a:pt x="1199189" y="4622456"/>
                  <a:pt x="1167081" y="4571771"/>
                  <a:pt x="1184722" y="4534840"/>
                </a:cubicBezTo>
                <a:cubicBezTo>
                  <a:pt x="1182407" y="4499077"/>
                  <a:pt x="1175424" y="4460227"/>
                  <a:pt x="1172188" y="4437851"/>
                </a:cubicBezTo>
                <a:cubicBezTo>
                  <a:pt x="1161331" y="4428466"/>
                  <a:pt x="1178123" y="4398274"/>
                  <a:pt x="1165306" y="4400581"/>
                </a:cubicBezTo>
                <a:cubicBezTo>
                  <a:pt x="1171061" y="4389819"/>
                  <a:pt x="1173552" y="4346771"/>
                  <a:pt x="1168602" y="4335651"/>
                </a:cubicBezTo>
                <a:lnTo>
                  <a:pt x="1178384" y="4280215"/>
                </a:lnTo>
                <a:lnTo>
                  <a:pt x="1177294" y="4274660"/>
                </a:lnTo>
                <a:cubicBezTo>
                  <a:pt x="1177138" y="4268882"/>
                  <a:pt x="1177520" y="4251103"/>
                  <a:pt x="1177448" y="4245552"/>
                </a:cubicBezTo>
                <a:cubicBezTo>
                  <a:pt x="1177252" y="4244155"/>
                  <a:pt x="1177058" y="4242757"/>
                  <a:pt x="1176863" y="4241361"/>
                </a:cubicBezTo>
                <a:lnTo>
                  <a:pt x="1162386" y="4207167"/>
                </a:lnTo>
                <a:cubicBezTo>
                  <a:pt x="1162950" y="4202536"/>
                  <a:pt x="1174655" y="4199565"/>
                  <a:pt x="1174343" y="4192380"/>
                </a:cubicBezTo>
                <a:lnTo>
                  <a:pt x="1160516" y="4164062"/>
                </a:lnTo>
                <a:lnTo>
                  <a:pt x="1161365" y="4158623"/>
                </a:lnTo>
                <a:lnTo>
                  <a:pt x="1144878" y="4076261"/>
                </a:lnTo>
                <a:lnTo>
                  <a:pt x="1123687" y="4005692"/>
                </a:lnTo>
                <a:lnTo>
                  <a:pt x="1096720" y="3754257"/>
                </a:lnTo>
                <a:cubicBezTo>
                  <a:pt x="1083618" y="3639924"/>
                  <a:pt x="1064313" y="3636659"/>
                  <a:pt x="1047682" y="3517638"/>
                </a:cubicBezTo>
                <a:cubicBezTo>
                  <a:pt x="1048550" y="3477187"/>
                  <a:pt x="1049418" y="3436735"/>
                  <a:pt x="1050285" y="3396284"/>
                </a:cubicBezTo>
                <a:lnTo>
                  <a:pt x="1030166" y="3320814"/>
                </a:lnTo>
                <a:lnTo>
                  <a:pt x="1034128" y="3260443"/>
                </a:lnTo>
                <a:lnTo>
                  <a:pt x="1007751" y="3198916"/>
                </a:lnTo>
                <a:cubicBezTo>
                  <a:pt x="1003323" y="3193074"/>
                  <a:pt x="1001150" y="3187393"/>
                  <a:pt x="1000384" y="3181839"/>
                </a:cubicBezTo>
                <a:cubicBezTo>
                  <a:pt x="1000734" y="3176675"/>
                  <a:pt x="1001085" y="3171511"/>
                  <a:pt x="1001435" y="3166346"/>
                </a:cubicBezTo>
                <a:lnTo>
                  <a:pt x="968918" y="3112638"/>
                </a:lnTo>
                <a:cubicBezTo>
                  <a:pt x="957125" y="3092489"/>
                  <a:pt x="955617" y="3065232"/>
                  <a:pt x="934483" y="3031628"/>
                </a:cubicBezTo>
                <a:cubicBezTo>
                  <a:pt x="914631" y="2997037"/>
                  <a:pt x="908933" y="3005661"/>
                  <a:pt x="879229" y="2948196"/>
                </a:cubicBezTo>
                <a:cubicBezTo>
                  <a:pt x="850845" y="2897154"/>
                  <a:pt x="820829" y="2806798"/>
                  <a:pt x="798666" y="2761198"/>
                </a:cubicBezTo>
                <a:cubicBezTo>
                  <a:pt x="773970" y="2714562"/>
                  <a:pt x="758278" y="2715446"/>
                  <a:pt x="746962" y="2694939"/>
                </a:cubicBezTo>
                <a:lnTo>
                  <a:pt x="712796" y="2614779"/>
                </a:lnTo>
                <a:lnTo>
                  <a:pt x="697701" y="2600020"/>
                </a:lnTo>
                <a:cubicBezTo>
                  <a:pt x="697743" y="2598787"/>
                  <a:pt x="697784" y="2597555"/>
                  <a:pt x="697823" y="2596321"/>
                </a:cubicBezTo>
                <a:lnTo>
                  <a:pt x="679645" y="2572602"/>
                </a:lnTo>
                <a:lnTo>
                  <a:pt x="680789" y="2571831"/>
                </a:lnTo>
                <a:cubicBezTo>
                  <a:pt x="682946" y="2569560"/>
                  <a:pt x="683757" y="2566863"/>
                  <a:pt x="681771" y="2563200"/>
                </a:cubicBezTo>
                <a:cubicBezTo>
                  <a:pt x="705290" y="2562299"/>
                  <a:pt x="688388" y="2558438"/>
                  <a:pt x="680456" y="2547723"/>
                </a:cubicBezTo>
                <a:cubicBezTo>
                  <a:pt x="679482" y="2534148"/>
                  <a:pt x="677183" y="2493617"/>
                  <a:pt x="675922" y="2481749"/>
                </a:cubicBezTo>
                <a:lnTo>
                  <a:pt x="672894" y="2476509"/>
                </a:lnTo>
                <a:lnTo>
                  <a:pt x="673143" y="2476297"/>
                </a:lnTo>
                <a:cubicBezTo>
                  <a:pt x="673152" y="2474932"/>
                  <a:pt x="672405" y="2473126"/>
                  <a:pt x="670567" y="2470561"/>
                </a:cubicBezTo>
                <a:lnTo>
                  <a:pt x="667369" y="2466951"/>
                </a:lnTo>
                <a:lnTo>
                  <a:pt x="661495" y="2456785"/>
                </a:lnTo>
                <a:cubicBezTo>
                  <a:pt x="661510" y="2455387"/>
                  <a:pt x="661525" y="2453987"/>
                  <a:pt x="661540" y="2452588"/>
                </a:cubicBezTo>
                <a:lnTo>
                  <a:pt x="664540" y="2449913"/>
                </a:lnTo>
                <a:lnTo>
                  <a:pt x="663581" y="2449129"/>
                </a:lnTo>
                <a:cubicBezTo>
                  <a:pt x="653014" y="2444453"/>
                  <a:pt x="642406" y="2445872"/>
                  <a:pt x="663129" y="2426579"/>
                </a:cubicBezTo>
                <a:cubicBezTo>
                  <a:pt x="643271" y="2414167"/>
                  <a:pt x="657229" y="2404769"/>
                  <a:pt x="650205" y="2379928"/>
                </a:cubicBezTo>
                <a:cubicBezTo>
                  <a:pt x="634911" y="2374359"/>
                  <a:pt x="634260" y="2365346"/>
                  <a:pt x="638008" y="2354824"/>
                </a:cubicBezTo>
                <a:cubicBezTo>
                  <a:pt x="621083" y="2334576"/>
                  <a:pt x="620949" y="2310146"/>
                  <a:pt x="609851" y="2284299"/>
                </a:cubicBezTo>
                <a:lnTo>
                  <a:pt x="585585" y="2155739"/>
                </a:lnTo>
                <a:lnTo>
                  <a:pt x="581391" y="2152892"/>
                </a:lnTo>
                <a:cubicBezTo>
                  <a:pt x="578821" y="2150768"/>
                  <a:pt x="577525" y="2149149"/>
                  <a:pt x="577083" y="2147807"/>
                </a:cubicBezTo>
                <a:lnTo>
                  <a:pt x="577251" y="2147544"/>
                </a:lnTo>
                <a:lnTo>
                  <a:pt x="546845" y="2085601"/>
                </a:lnTo>
                <a:cubicBezTo>
                  <a:pt x="538270" y="2073917"/>
                  <a:pt x="486356" y="1955894"/>
                  <a:pt x="470837" y="1931362"/>
                </a:cubicBezTo>
                <a:lnTo>
                  <a:pt x="428154" y="1657167"/>
                </a:lnTo>
                <a:lnTo>
                  <a:pt x="392797" y="1510175"/>
                </a:lnTo>
                <a:cubicBezTo>
                  <a:pt x="380165" y="1504446"/>
                  <a:pt x="369910" y="1451095"/>
                  <a:pt x="372847" y="1440507"/>
                </a:cubicBezTo>
                <a:cubicBezTo>
                  <a:pt x="369015" y="1433783"/>
                  <a:pt x="338503" y="1376212"/>
                  <a:pt x="344479" y="1367690"/>
                </a:cubicBezTo>
                <a:cubicBezTo>
                  <a:pt x="332264" y="1342150"/>
                  <a:pt x="321736" y="1310521"/>
                  <a:pt x="299558" y="1287266"/>
                </a:cubicBezTo>
                <a:cubicBezTo>
                  <a:pt x="277380" y="1264010"/>
                  <a:pt x="259203" y="1269909"/>
                  <a:pt x="243216" y="1249403"/>
                </a:cubicBezTo>
                <a:cubicBezTo>
                  <a:pt x="227230" y="1228898"/>
                  <a:pt x="218454" y="1166841"/>
                  <a:pt x="203639" y="1164232"/>
                </a:cubicBezTo>
                <a:cubicBezTo>
                  <a:pt x="192352" y="1144923"/>
                  <a:pt x="198158" y="1133798"/>
                  <a:pt x="169195" y="1087898"/>
                </a:cubicBezTo>
                <a:cubicBezTo>
                  <a:pt x="139228" y="1002950"/>
                  <a:pt x="140891" y="969630"/>
                  <a:pt x="98775" y="910071"/>
                </a:cubicBezTo>
                <a:cubicBezTo>
                  <a:pt x="45025" y="831068"/>
                  <a:pt x="34038" y="817468"/>
                  <a:pt x="43820" y="712632"/>
                </a:cubicBezTo>
                <a:cubicBezTo>
                  <a:pt x="34816" y="659496"/>
                  <a:pt x="43273" y="613587"/>
                  <a:pt x="44748" y="591246"/>
                </a:cubicBezTo>
                <a:lnTo>
                  <a:pt x="36767" y="546725"/>
                </a:lnTo>
                <a:cubicBezTo>
                  <a:pt x="36093" y="528360"/>
                  <a:pt x="35418" y="509996"/>
                  <a:pt x="34744" y="491632"/>
                </a:cubicBezTo>
                <a:cubicBezTo>
                  <a:pt x="34670" y="458441"/>
                  <a:pt x="29296" y="473054"/>
                  <a:pt x="29222" y="439863"/>
                </a:cubicBezTo>
                <a:cubicBezTo>
                  <a:pt x="29152" y="439762"/>
                  <a:pt x="2578" y="397168"/>
                  <a:pt x="2507" y="397065"/>
                </a:cubicBezTo>
                <a:cubicBezTo>
                  <a:pt x="-7796" y="385479"/>
                  <a:pt x="17492" y="336832"/>
                  <a:pt x="9810" y="317232"/>
                </a:cubicBezTo>
                <a:lnTo>
                  <a:pt x="25323" y="268841"/>
                </a:lnTo>
                <a:cubicBezTo>
                  <a:pt x="20582" y="241406"/>
                  <a:pt x="55391" y="238509"/>
                  <a:pt x="50278" y="195107"/>
                </a:cubicBezTo>
                <a:cubicBezTo>
                  <a:pt x="49891" y="157638"/>
                  <a:pt x="41873" y="124837"/>
                  <a:pt x="47653" y="93413"/>
                </a:cubicBezTo>
                <a:cubicBezTo>
                  <a:pt x="41389" y="80245"/>
                  <a:pt x="38874" y="67990"/>
                  <a:pt x="48323" y="56668"/>
                </a:cubicBezTo>
                <a:cubicBezTo>
                  <a:pt x="46028" y="30349"/>
                  <a:pt x="37896" y="18658"/>
                  <a:pt x="38423" y="5323"/>
                </a:cubicBezTo>
                <a:lnTo>
                  <a:pt x="39875" y="1"/>
                </a:lnTo>
                <a:close/>
              </a:path>
            </a:pathLst>
          </a:custGeom>
        </p:spPr>
      </p:pic>
      <p:sp>
        <p:nvSpPr>
          <p:cNvPr id="2" name="Tytuł 1">
            <a:extLst>
              <a:ext uri="{FF2B5EF4-FFF2-40B4-BE49-F238E27FC236}">
                <a16:creationId xmlns:a16="http://schemas.microsoft.com/office/drawing/2014/main" id="{2DB84461-4BB3-4847-970A-CA54FBC43780}"/>
              </a:ext>
            </a:extLst>
          </p:cNvPr>
          <p:cNvSpPr>
            <a:spLocks noGrp="1"/>
          </p:cNvSpPr>
          <p:nvPr>
            <p:ph type="ctrTitle"/>
          </p:nvPr>
        </p:nvSpPr>
        <p:spPr>
          <a:xfrm>
            <a:off x="661915" y="2852381"/>
            <a:ext cx="3963247" cy="2676549"/>
          </a:xfrm>
        </p:spPr>
        <p:txBody>
          <a:bodyPr>
            <a:normAutofit/>
          </a:bodyPr>
          <a:lstStyle/>
          <a:p>
            <a:pPr algn="l"/>
            <a:r>
              <a:rPr lang="pl-PL" sz="3600" dirty="0">
                <a:solidFill>
                  <a:schemeClr val="tx1">
                    <a:lumMod val="85000"/>
                    <a:lumOff val="15000"/>
                  </a:schemeClr>
                </a:solidFill>
                <a:latin typeface="+mn-lt"/>
              </a:rPr>
              <a:t>PRAWNA OCHRONA WYNALAZKÓW</a:t>
            </a:r>
          </a:p>
        </p:txBody>
      </p:sp>
      <p:sp>
        <p:nvSpPr>
          <p:cNvPr id="3" name="Podtytuł 2">
            <a:extLst>
              <a:ext uri="{FF2B5EF4-FFF2-40B4-BE49-F238E27FC236}">
                <a16:creationId xmlns:a16="http://schemas.microsoft.com/office/drawing/2014/main" id="{D786CDA8-F1DB-6C46-ABAD-58DC7A64885F}"/>
              </a:ext>
            </a:extLst>
          </p:cNvPr>
          <p:cNvSpPr>
            <a:spLocks noGrp="1"/>
          </p:cNvSpPr>
          <p:nvPr>
            <p:ph type="subTitle" idx="1"/>
          </p:nvPr>
        </p:nvSpPr>
        <p:spPr>
          <a:xfrm>
            <a:off x="661915" y="5676901"/>
            <a:ext cx="3306089" cy="665802"/>
          </a:xfrm>
        </p:spPr>
        <p:txBody>
          <a:bodyPr>
            <a:normAutofit/>
          </a:bodyPr>
          <a:lstStyle/>
          <a:p>
            <a:pPr algn="l"/>
            <a:r>
              <a:rPr lang="pl-PL" sz="1600" i="0" dirty="0">
                <a:solidFill>
                  <a:schemeClr val="tx1">
                    <a:lumMod val="85000"/>
                    <a:lumOff val="15000"/>
                  </a:schemeClr>
                </a:solidFill>
                <a:latin typeface="+mn-lt"/>
              </a:rPr>
              <a:t>Agnieszka Kwiecień-Madej</a:t>
            </a:r>
          </a:p>
        </p:txBody>
      </p:sp>
    </p:spTree>
    <p:extLst>
      <p:ext uri="{BB962C8B-B14F-4D97-AF65-F5344CB8AC3E}">
        <p14:creationId xmlns:p14="http://schemas.microsoft.com/office/powerpoint/2010/main" val="926375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CD26E22-AC8A-D08B-37AD-602328ECD933}"/>
              </a:ext>
            </a:extLst>
          </p:cNvPr>
          <p:cNvSpPr>
            <a:spLocks noGrp="1"/>
          </p:cNvSpPr>
          <p:nvPr>
            <p:ph type="title"/>
          </p:nvPr>
        </p:nvSpPr>
        <p:spPr/>
        <p:txBody>
          <a:bodyPr/>
          <a:lstStyle/>
          <a:p>
            <a:r>
              <a:rPr lang="pl-PL" dirty="0"/>
              <a:t>Projekty wynalazcze </a:t>
            </a:r>
          </a:p>
        </p:txBody>
      </p:sp>
      <p:graphicFrame>
        <p:nvGraphicFramePr>
          <p:cNvPr id="6" name="Symbol zastępczy zawartości 5">
            <a:extLst>
              <a:ext uri="{FF2B5EF4-FFF2-40B4-BE49-F238E27FC236}">
                <a16:creationId xmlns:a16="http://schemas.microsoft.com/office/drawing/2014/main" id="{CE1CD41B-6A01-48E1-430D-473EFC2C8489}"/>
              </a:ext>
            </a:extLst>
          </p:cNvPr>
          <p:cNvGraphicFramePr>
            <a:graphicFrameLocks noGrp="1"/>
          </p:cNvGraphicFramePr>
          <p:nvPr>
            <p:ph sz="half" idx="1"/>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ymbol zastępczy zawartości 4">
            <a:extLst>
              <a:ext uri="{FF2B5EF4-FFF2-40B4-BE49-F238E27FC236}">
                <a16:creationId xmlns:a16="http://schemas.microsoft.com/office/drawing/2014/main" id="{92F49C56-4FC7-C80A-E620-D7BCE980ACCD}"/>
              </a:ext>
            </a:extLst>
          </p:cNvPr>
          <p:cNvSpPr>
            <a:spLocks noGrp="1"/>
          </p:cNvSpPr>
          <p:nvPr>
            <p:ph sz="half" idx="2"/>
          </p:nvPr>
        </p:nvSpPr>
        <p:spPr/>
        <p:txBody>
          <a:bodyPr/>
          <a:lstStyle/>
          <a:p>
            <a:pPr marL="0" indent="0">
              <a:buNone/>
            </a:pPr>
            <a:r>
              <a:rPr lang="pl-PL" b="1">
                <a:solidFill>
                  <a:schemeClr val="accent1"/>
                </a:solidFill>
              </a:rPr>
              <a:t>Rozwiązania</a:t>
            </a:r>
            <a:r>
              <a:rPr lang="pl-PL">
                <a:solidFill>
                  <a:schemeClr val="accent1"/>
                </a:solidFill>
              </a:rPr>
              <a:t> </a:t>
            </a:r>
            <a:r>
              <a:rPr lang="pl-PL" dirty="0"/>
              <a:t>(wynalazki, wzory użytkowe, topografie układów scalonych, wzory przemysłowe, projekty racjonalizatorskie) – rozumiane jako zaplanowane koncepty prowadzące do realizacji danego celu (rozstrzygnięcia problemu) w dziedzinie technicznej, funkcjonalnej, estetycznej</a:t>
            </a:r>
          </a:p>
          <a:p>
            <a:endParaRPr lang="pl-PL" dirty="0"/>
          </a:p>
        </p:txBody>
      </p:sp>
    </p:spTree>
    <p:extLst>
      <p:ext uri="{BB962C8B-B14F-4D97-AF65-F5344CB8AC3E}">
        <p14:creationId xmlns:p14="http://schemas.microsoft.com/office/powerpoint/2010/main" val="26893865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ytuł 6">
            <a:extLst>
              <a:ext uri="{FF2B5EF4-FFF2-40B4-BE49-F238E27FC236}">
                <a16:creationId xmlns:a16="http://schemas.microsoft.com/office/drawing/2014/main" id="{60D24895-A34D-700A-8F00-01E03F063D9E}"/>
              </a:ext>
            </a:extLst>
          </p:cNvPr>
          <p:cNvSpPr>
            <a:spLocks noGrp="1"/>
          </p:cNvSpPr>
          <p:nvPr>
            <p:ph type="title"/>
          </p:nvPr>
        </p:nvSpPr>
        <p:spPr/>
        <p:txBody>
          <a:bodyPr/>
          <a:lstStyle/>
          <a:p>
            <a:r>
              <a:rPr lang="pl-PL" dirty="0"/>
              <a:t>Czym jest patent?</a:t>
            </a:r>
          </a:p>
        </p:txBody>
      </p:sp>
      <p:sp>
        <p:nvSpPr>
          <p:cNvPr id="8" name="Symbol zastępczy zawartości 7">
            <a:extLst>
              <a:ext uri="{FF2B5EF4-FFF2-40B4-BE49-F238E27FC236}">
                <a16:creationId xmlns:a16="http://schemas.microsoft.com/office/drawing/2014/main" id="{8445596F-2DF6-A7BE-2C3B-7EB87B1D7489}"/>
              </a:ext>
            </a:extLst>
          </p:cNvPr>
          <p:cNvSpPr>
            <a:spLocks noGrp="1"/>
          </p:cNvSpPr>
          <p:nvPr>
            <p:ph sz="half" idx="1"/>
          </p:nvPr>
        </p:nvSpPr>
        <p:spPr>
          <a:xfrm>
            <a:off x="333633" y="3363439"/>
            <a:ext cx="5762367" cy="3272139"/>
          </a:xfrm>
        </p:spPr>
        <p:txBody>
          <a:bodyPr>
            <a:normAutofit fontScale="40000" lnSpcReduction="20000"/>
          </a:bodyPr>
          <a:lstStyle/>
          <a:p>
            <a:pPr marL="0" indent="0">
              <a:buNone/>
            </a:pPr>
            <a:r>
              <a:rPr lang="pl-PL" sz="3600" dirty="0"/>
              <a:t>Patent przyznaje uprawnionemu </a:t>
            </a:r>
            <a:r>
              <a:rPr lang="pl-PL" sz="3600" b="1" u="sng" dirty="0"/>
              <a:t>wyłączne prawo do</a:t>
            </a:r>
            <a:r>
              <a:rPr lang="pl-PL" sz="3600" dirty="0"/>
              <a:t>:</a:t>
            </a:r>
          </a:p>
          <a:p>
            <a:r>
              <a:rPr lang="pl-PL" sz="3600" dirty="0"/>
              <a:t>wytwarzania, </a:t>
            </a:r>
          </a:p>
          <a:p>
            <a:r>
              <a:rPr lang="pl-PL" sz="3600" dirty="0"/>
              <a:t>używania, </a:t>
            </a:r>
          </a:p>
          <a:p>
            <a:r>
              <a:rPr lang="pl-PL" sz="3600" dirty="0"/>
              <a:t>oferowania do sprzedaży czy też importu produktu lub procesu opartego na wynalazku, </a:t>
            </a:r>
          </a:p>
          <a:p>
            <a:r>
              <a:rPr lang="pl-PL" sz="3600" dirty="0"/>
              <a:t>tym samym </a:t>
            </a:r>
            <a:r>
              <a:rPr lang="pl-PL" sz="3600" b="1" dirty="0"/>
              <a:t>zakazując takich działań innym </a:t>
            </a:r>
            <a:r>
              <a:rPr lang="pl-PL" sz="3600" dirty="0"/>
              <a:t>podmiotom bez uprzedniej zgody właściciela patentu. </a:t>
            </a:r>
          </a:p>
          <a:p>
            <a:pPr marL="0" indent="0">
              <a:buNone/>
            </a:pPr>
            <a:r>
              <a:rPr lang="pl-PL" sz="3600" dirty="0"/>
              <a:t>Patent jest ważnym narzędziem wykorzystywanym przez przedsiębiorstwa w działalności gospodarczej, m.in. w celu osiągniecia przewagi konkurencyjnej, podniesienia renomy przedsiębiorstwa oraz jego wartości rynkowej, a także uzyskania dodatkowych dochodów, np. z licencji udzielonych na korzystanie</a:t>
            </a:r>
            <a:br>
              <a:rPr lang="pl-PL" sz="3600" dirty="0"/>
            </a:br>
            <a:r>
              <a:rPr lang="pl-PL" sz="3600" dirty="0"/>
              <a:t>z danego wynalazku. </a:t>
            </a:r>
          </a:p>
          <a:p>
            <a:endParaRPr lang="pl-PL" dirty="0"/>
          </a:p>
          <a:p>
            <a:endParaRPr lang="pl-PL" dirty="0"/>
          </a:p>
        </p:txBody>
      </p:sp>
      <p:sp>
        <p:nvSpPr>
          <p:cNvPr id="9" name="Symbol zastępczy zawartości 8">
            <a:extLst>
              <a:ext uri="{FF2B5EF4-FFF2-40B4-BE49-F238E27FC236}">
                <a16:creationId xmlns:a16="http://schemas.microsoft.com/office/drawing/2014/main" id="{5CBEB2A3-37C4-A170-87D2-30681509C434}"/>
              </a:ext>
            </a:extLst>
          </p:cNvPr>
          <p:cNvSpPr>
            <a:spLocks noGrp="1"/>
          </p:cNvSpPr>
          <p:nvPr>
            <p:ph sz="half" idx="2"/>
          </p:nvPr>
        </p:nvSpPr>
        <p:spPr>
          <a:xfrm>
            <a:off x="424655" y="1906930"/>
            <a:ext cx="5580321" cy="1522070"/>
          </a:xfrm>
        </p:spPr>
        <p:txBody>
          <a:bodyPr>
            <a:noAutofit/>
          </a:bodyPr>
          <a:lstStyle/>
          <a:p>
            <a:pPr marL="0" indent="0">
              <a:buNone/>
            </a:pPr>
            <a:r>
              <a:rPr lang="pl-PL" sz="2000" dirty="0"/>
              <a:t>Art. 24 PWP - Patenty są udzielane – bez względu na dziedzinę techniki – na wynalazki, które są nowe, posiadają poziom wynalazczy i nadają się do przemysłowego stosowania.</a:t>
            </a:r>
          </a:p>
        </p:txBody>
      </p:sp>
      <p:pic>
        <p:nvPicPr>
          <p:cNvPr id="11" name="Symbol zastępczy zawartości 4" descr="Obraz zawierający tekst, wzór&#10;&#10;Opis wygenerowany automatycznie">
            <a:extLst>
              <a:ext uri="{FF2B5EF4-FFF2-40B4-BE49-F238E27FC236}">
                <a16:creationId xmlns:a16="http://schemas.microsoft.com/office/drawing/2014/main" id="{F6EF7400-A5EE-EAAA-7A03-EC13F268475E}"/>
              </a:ext>
            </a:extLst>
          </p:cNvPr>
          <p:cNvPicPr>
            <a:picLocks noChangeAspect="1"/>
          </p:cNvPicPr>
          <p:nvPr/>
        </p:nvPicPr>
        <p:blipFill>
          <a:blip r:embed="rId2"/>
          <a:srcRect t="807" r="2" b="2672"/>
          <a:stretch/>
        </p:blipFill>
        <p:spPr>
          <a:xfrm>
            <a:off x="6907426" y="10"/>
            <a:ext cx="5151179" cy="6857990"/>
          </a:xfrm>
          <a:prstGeom prst="rect">
            <a:avLst/>
          </a:prstGeom>
        </p:spPr>
      </p:pic>
    </p:spTree>
    <p:extLst>
      <p:ext uri="{BB962C8B-B14F-4D97-AF65-F5344CB8AC3E}">
        <p14:creationId xmlns:p14="http://schemas.microsoft.com/office/powerpoint/2010/main" val="13824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ymbol zastępczy zawartości 5" descr="Obraz zawierający kreskówka, Kreskówka, ilustracja, rysowanie&#10;&#10;Opis wygenerowany automatycznie">
            <a:extLst>
              <a:ext uri="{FF2B5EF4-FFF2-40B4-BE49-F238E27FC236}">
                <a16:creationId xmlns:a16="http://schemas.microsoft.com/office/drawing/2014/main" id="{28A7F565-9204-898A-C054-4167BDF2AF48}"/>
              </a:ext>
            </a:extLst>
          </p:cNvPr>
          <p:cNvPicPr>
            <a:picLocks noGrp="1" noChangeAspect="1"/>
          </p:cNvPicPr>
          <p:nvPr>
            <p:ph sz="half" idx="2"/>
          </p:nvPr>
        </p:nvPicPr>
        <p:blipFill>
          <a:blip r:embed="rId2">
            <a:extLst>
              <a:ext uri="{837473B0-CC2E-450A-ABE3-18F120FF3D39}">
                <a1611:picAttrSrcUrl xmlns:a1611="http://schemas.microsoft.com/office/drawing/2016/11/main" r:id="rId3"/>
              </a:ext>
            </a:extLst>
          </a:blip>
          <a:srcRect l="22247" r="4748" b="-1"/>
          <a:stretch/>
        </p:blipFill>
        <p:spPr>
          <a:xfrm>
            <a:off x="4883022" y="10"/>
            <a:ext cx="7308978"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p:nvSpPr>
          <p:cNvPr id="2" name="Tytuł 1">
            <a:extLst>
              <a:ext uri="{FF2B5EF4-FFF2-40B4-BE49-F238E27FC236}">
                <a16:creationId xmlns:a16="http://schemas.microsoft.com/office/drawing/2014/main" id="{DD9D362E-9C0B-EA8E-FB87-92C1FB3E883F}"/>
              </a:ext>
            </a:extLst>
          </p:cNvPr>
          <p:cNvSpPr>
            <a:spLocks noGrp="1"/>
          </p:cNvSpPr>
          <p:nvPr>
            <p:ph type="title"/>
          </p:nvPr>
        </p:nvSpPr>
        <p:spPr>
          <a:xfrm>
            <a:off x="374904" y="856488"/>
            <a:ext cx="4992624" cy="1243584"/>
          </a:xfrm>
        </p:spPr>
        <p:txBody>
          <a:bodyPr vert="horz" lIns="91440" tIns="45720" rIns="91440" bIns="45720" rtlCol="0" anchor="ctr">
            <a:normAutofit/>
          </a:bodyPr>
          <a:lstStyle/>
          <a:p>
            <a:r>
              <a:rPr lang="pl-PL" sz="3400" dirty="0"/>
              <a:t>Jak korzystać z praw wynikających z patentu?</a:t>
            </a:r>
          </a:p>
        </p:txBody>
      </p:sp>
      <p:sp>
        <p:nvSpPr>
          <p:cNvPr id="3" name="Symbol zastępczy zawartości 2">
            <a:extLst>
              <a:ext uri="{FF2B5EF4-FFF2-40B4-BE49-F238E27FC236}">
                <a16:creationId xmlns:a16="http://schemas.microsoft.com/office/drawing/2014/main" id="{4E861344-6E78-AE08-FB33-3A9311FEEDF1}"/>
              </a:ext>
            </a:extLst>
          </p:cNvPr>
          <p:cNvSpPr>
            <a:spLocks noGrp="1"/>
          </p:cNvSpPr>
          <p:nvPr>
            <p:ph sz="half" idx="1"/>
          </p:nvPr>
        </p:nvSpPr>
        <p:spPr>
          <a:xfrm>
            <a:off x="374904" y="2522949"/>
            <a:ext cx="5065776" cy="3779491"/>
          </a:xfrm>
        </p:spPr>
        <p:txBody>
          <a:bodyPr vert="horz" lIns="91440" tIns="45720" rIns="91440" bIns="45720" rtlCol="0" anchor="t">
            <a:normAutofit lnSpcReduction="10000"/>
          </a:bodyPr>
          <a:lstStyle/>
          <a:p>
            <a:pPr marL="0" indent="0">
              <a:buNone/>
            </a:pPr>
            <a:r>
              <a:rPr lang="pl-PL" sz="1600" dirty="0"/>
              <a:t>Przykład:</a:t>
            </a:r>
          </a:p>
          <a:p>
            <a:r>
              <a:rPr lang="pl-PL" sz="1600" b="0" i="0" u="none" strike="noStrike" dirty="0">
                <a:effectLst/>
              </a:rPr>
              <a:t>Innowacja polega na unowocześnieniu silnika samochodowy na tyle, aby przy tej samej ilości paliwa dawał 25% więcej mocy. </a:t>
            </a:r>
          </a:p>
          <a:p>
            <a:r>
              <a:rPr lang="pl-PL" sz="1600" b="0" i="0" u="none" strike="noStrike" dirty="0">
                <a:effectLst/>
              </a:rPr>
              <a:t>Koncerny samochodowe będą zainteresowane zawarciem </a:t>
            </a:r>
            <a:r>
              <a:rPr lang="pl-PL" sz="1600" b="1" i="0" u="none" strike="noStrike" dirty="0">
                <a:effectLst/>
              </a:rPr>
              <a:t>umowy licencyjnej </a:t>
            </a:r>
            <a:r>
              <a:rPr lang="pl-PL" sz="1600" b="0" i="0" u="none" strike="noStrike" dirty="0">
                <a:effectLst/>
              </a:rPr>
              <a:t>na korzystanie z wynalazk</a:t>
            </a:r>
            <a:r>
              <a:rPr lang="pl-PL" sz="1600" dirty="0"/>
              <a:t>u z uprawnionym z patentu</a:t>
            </a:r>
            <a:r>
              <a:rPr lang="pl-PL" sz="1600" b="0" i="0" u="none" strike="noStrike" dirty="0">
                <a:effectLst/>
              </a:rPr>
              <a:t>.</a:t>
            </a:r>
          </a:p>
          <a:p>
            <a:r>
              <a:rPr lang="pl-PL" sz="1600" b="0" i="0" u="none" strike="noStrike" dirty="0">
                <a:effectLst/>
              </a:rPr>
              <a:t>Uprawniony może również sam korzystać z wynalazku np. innowacyjna maszyna może w tym samym czasie produkować w jego przedsiębierzcie o 25% więcej opakowań. Ewentualnie ulepszenia wpłyną na to, że rzadziej będzie się psuć, co obniży koszty produkcji i umożliwi uzyskanie wyższej marży.</a:t>
            </a:r>
          </a:p>
          <a:p>
            <a:pPr marL="0"/>
            <a:endParaRPr lang="en-US" sz="1600" dirty="0"/>
          </a:p>
        </p:txBody>
      </p:sp>
      <p:sp>
        <p:nvSpPr>
          <p:cNvPr id="7" name="pole tekstowe 6">
            <a:extLst>
              <a:ext uri="{FF2B5EF4-FFF2-40B4-BE49-F238E27FC236}">
                <a16:creationId xmlns:a16="http://schemas.microsoft.com/office/drawing/2014/main" id="{A99D9D03-1ABA-8D9A-C12F-523953F4BE0F}"/>
              </a:ext>
            </a:extLst>
          </p:cNvPr>
          <p:cNvSpPr txBox="1"/>
          <p:nvPr/>
        </p:nvSpPr>
        <p:spPr>
          <a:xfrm>
            <a:off x="9795190" y="6657945"/>
            <a:ext cx="2396810" cy="200055"/>
          </a:xfrm>
          <a:prstGeom prst="rect">
            <a:avLst/>
          </a:prstGeom>
          <a:solidFill>
            <a:srgbClr val="000000"/>
          </a:solidFill>
        </p:spPr>
        <p:txBody>
          <a:bodyPr wrap="none" rtlCol="0">
            <a:spAutoFit/>
          </a:bodyPr>
          <a:lstStyle/>
          <a:p>
            <a:pPr algn="r">
              <a:spcAft>
                <a:spcPts val="600"/>
              </a:spcAft>
            </a:pPr>
            <a:r>
              <a:rPr lang="pl-PL" sz="700">
                <a:solidFill>
                  <a:srgbClr val="FFFFFF"/>
                </a:solidFill>
                <a:hlinkClick r:id="rId3" tooltip="https://magicworldwar.forosactivos.net/t913p60-decimo-aniversario-magic-world-war">
                  <a:extLst>
                    <a:ext uri="{A12FA001-AC4F-418D-AE19-62706E023703}">
                      <ahyp:hlinkClr xmlns:ahyp="http://schemas.microsoft.com/office/drawing/2018/hyperlinkcolor" val="tx"/>
                    </a:ext>
                  </a:extLst>
                </a:hlinkClick>
              </a:rPr>
              <a:t>To zdjęcie</a:t>
            </a:r>
            <a:r>
              <a:rPr lang="pl-PL" sz="700">
                <a:solidFill>
                  <a:srgbClr val="FFFFFF"/>
                </a:solidFill>
              </a:rPr>
              <a:t>, autor: Nieznany autor, licencja: </a:t>
            </a:r>
            <a:r>
              <a:rPr lang="pl-PL" sz="70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pl-PL" sz="700">
              <a:solidFill>
                <a:srgbClr val="FFFFFF"/>
              </a:solidFill>
            </a:endParaRPr>
          </a:p>
        </p:txBody>
      </p:sp>
    </p:spTree>
    <p:extLst>
      <p:ext uri="{BB962C8B-B14F-4D97-AF65-F5344CB8AC3E}">
        <p14:creationId xmlns:p14="http://schemas.microsoft.com/office/powerpoint/2010/main" val="3496963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a:extLst>
              <a:ext uri="{FF2B5EF4-FFF2-40B4-BE49-F238E27FC236}">
                <a16:creationId xmlns:a16="http://schemas.microsoft.com/office/drawing/2014/main" id="{1FED7E06-295E-01A3-ED9D-052F48FC6B68}"/>
              </a:ext>
            </a:extLst>
          </p:cNvPr>
          <p:cNvSpPr>
            <a:spLocks noGrp="1"/>
          </p:cNvSpPr>
          <p:nvPr>
            <p:ph type="title"/>
          </p:nvPr>
        </p:nvSpPr>
        <p:spPr/>
        <p:txBody>
          <a:bodyPr/>
          <a:lstStyle/>
          <a:p>
            <a:r>
              <a:rPr lang="pl-PL" dirty="0"/>
              <a:t>Umowy dotyczące korzystania z patentu</a:t>
            </a:r>
          </a:p>
        </p:txBody>
      </p:sp>
      <p:pic>
        <p:nvPicPr>
          <p:cNvPr id="11" name="Obraz 10" descr="Obraz zawierający zegarek, Materiały biurowe, osoba, długopis&#10;&#10;Opis wygenerowany automatycznie">
            <a:extLst>
              <a:ext uri="{FF2B5EF4-FFF2-40B4-BE49-F238E27FC236}">
                <a16:creationId xmlns:a16="http://schemas.microsoft.com/office/drawing/2014/main" id="{31D91A48-8AC4-FE0E-16AC-B62DD1E2975A}"/>
              </a:ext>
            </a:extLst>
          </p:cNvPr>
          <p:cNvPicPr>
            <a:picLocks noChangeAspect="1"/>
          </p:cNvPicPr>
          <p:nvPr/>
        </p:nvPicPr>
        <p:blipFill>
          <a:blip r:embed="rId2">
            <a:alphaModFix amt="20000"/>
            <a:extLst>
              <a:ext uri="{BEBA8EAE-BF5A-486C-A8C5-ECC9F3942E4B}">
                <a14:imgProps xmlns:a14="http://schemas.microsoft.com/office/drawing/2010/main">
                  <a14:imgLayer r:embed="rId3">
                    <a14:imgEffect>
                      <a14:artisticPaintBrush/>
                    </a14:imgEffect>
                  </a14:imgLayer>
                </a14:imgProps>
              </a:ext>
              <a:ext uri="{837473B0-CC2E-450A-ABE3-18F120FF3D39}">
                <a1611:picAttrSrcUrl xmlns:a1611="http://schemas.microsoft.com/office/drawing/2016/11/main" r:id="rId4"/>
              </a:ext>
            </a:extLst>
          </a:blip>
          <a:stretch>
            <a:fillRect/>
          </a:stretch>
        </p:blipFill>
        <p:spPr>
          <a:xfrm>
            <a:off x="489678" y="0"/>
            <a:ext cx="11212643" cy="6783668"/>
          </a:xfrm>
          <a:prstGeom prst="rect">
            <a:avLst/>
          </a:prstGeom>
        </p:spPr>
      </p:pic>
      <p:sp>
        <p:nvSpPr>
          <p:cNvPr id="6" name="Symbol zastępczy tekstu 5">
            <a:extLst>
              <a:ext uri="{FF2B5EF4-FFF2-40B4-BE49-F238E27FC236}">
                <a16:creationId xmlns:a16="http://schemas.microsoft.com/office/drawing/2014/main" id="{705808B5-355F-6BD4-BE2E-EE987713E1F9}"/>
              </a:ext>
            </a:extLst>
          </p:cNvPr>
          <p:cNvSpPr>
            <a:spLocks noGrp="1"/>
          </p:cNvSpPr>
          <p:nvPr>
            <p:ph type="body" idx="1"/>
          </p:nvPr>
        </p:nvSpPr>
        <p:spPr>
          <a:xfrm>
            <a:off x="839788" y="1163779"/>
            <a:ext cx="5157787" cy="823912"/>
          </a:xfrm>
        </p:spPr>
        <p:txBody>
          <a:bodyPr/>
          <a:lstStyle/>
          <a:p>
            <a:r>
              <a:rPr lang="pl-PL" dirty="0"/>
              <a:t>Licencja zwykła art. 76 i n. </a:t>
            </a:r>
            <a:r>
              <a:rPr lang="pl-PL" dirty="0" err="1"/>
              <a:t>pwp</a:t>
            </a:r>
            <a:endParaRPr lang="pl-PL" dirty="0"/>
          </a:p>
        </p:txBody>
      </p:sp>
      <p:sp>
        <p:nvSpPr>
          <p:cNvPr id="7" name="Symbol zastępczy zawartości 6">
            <a:extLst>
              <a:ext uri="{FF2B5EF4-FFF2-40B4-BE49-F238E27FC236}">
                <a16:creationId xmlns:a16="http://schemas.microsoft.com/office/drawing/2014/main" id="{C5E9E5F7-28F6-021C-66A6-7A460BD19B59}"/>
              </a:ext>
            </a:extLst>
          </p:cNvPr>
          <p:cNvSpPr>
            <a:spLocks noGrp="1"/>
          </p:cNvSpPr>
          <p:nvPr>
            <p:ph sz="half" idx="2"/>
          </p:nvPr>
        </p:nvSpPr>
        <p:spPr>
          <a:xfrm>
            <a:off x="836612" y="2246382"/>
            <a:ext cx="5157787" cy="3684588"/>
          </a:xfrm>
        </p:spPr>
        <p:txBody>
          <a:bodyPr>
            <a:noAutofit/>
          </a:bodyPr>
          <a:lstStyle/>
          <a:p>
            <a:r>
              <a:rPr lang="pl-PL" sz="1400" b="1" dirty="0"/>
              <a:t>Forma pisemna</a:t>
            </a:r>
            <a:r>
              <a:rPr lang="pl-PL" sz="1400" dirty="0"/>
              <a:t> pod rygorem </a:t>
            </a:r>
            <a:r>
              <a:rPr lang="pl-PL" sz="1400" b="1" dirty="0"/>
              <a:t>nieważności</a:t>
            </a:r>
          </a:p>
          <a:p>
            <a:r>
              <a:rPr lang="pl-PL" sz="1400" dirty="0"/>
              <a:t>Rodzaje umów licencyjnych </a:t>
            </a:r>
          </a:p>
          <a:p>
            <a:pPr lvl="1"/>
            <a:r>
              <a:rPr lang="pl-PL" sz="1400" u="sng" dirty="0"/>
              <a:t>Ograniczona</a:t>
            </a:r>
            <a:r>
              <a:rPr lang="pl-PL" sz="1400" dirty="0"/>
              <a:t> (ogranicza korzystanie z wynalazku)</a:t>
            </a:r>
          </a:p>
          <a:p>
            <a:pPr lvl="1"/>
            <a:r>
              <a:rPr lang="pl-PL" sz="1400" u="sng" dirty="0"/>
              <a:t>Pełna</a:t>
            </a:r>
            <a:r>
              <a:rPr lang="pl-PL" sz="1400" dirty="0"/>
              <a:t> (licencjobiorca może korzystać z wynalazku w takim samym zakresie jak licencjodawca.</a:t>
            </a:r>
          </a:p>
          <a:p>
            <a:r>
              <a:rPr lang="pl-PL" sz="1400" dirty="0"/>
              <a:t>Licencje wyłączne – wyłączność musi być zastrzeżona w umowie</a:t>
            </a:r>
          </a:p>
          <a:p>
            <a:r>
              <a:rPr lang="pl-PL" sz="1400" dirty="0"/>
              <a:t>Sublicencja – dalsza licencja, może być udzielona, tylko za zgodą uprawnionego z patentu</a:t>
            </a:r>
          </a:p>
          <a:p>
            <a:r>
              <a:rPr lang="pl-PL" sz="1400" dirty="0"/>
              <a:t>Licencja wygasa najpóźniej z chwilą wygaśnięcia patentu. </a:t>
            </a:r>
          </a:p>
          <a:p>
            <a:r>
              <a:rPr lang="pl-PL" sz="1400" dirty="0"/>
              <a:t>Na wniosek zainteresowanego licencja podlega wpisowi do rejestru patentowego</a:t>
            </a:r>
          </a:p>
          <a:p>
            <a:r>
              <a:rPr lang="pl-PL" sz="1400" dirty="0"/>
              <a:t>Licencja otwarta – rodzaj licencji, na podstawie której dysponent praw – w drodze jednostronnego oświadczenia – zezwala na ponowne wykorzystywanie dokumentów do wszystkich określonych zastosowań</a:t>
            </a:r>
            <a:r>
              <a:rPr lang="pl-PL" sz="1600" dirty="0"/>
              <a:t>.. </a:t>
            </a:r>
          </a:p>
        </p:txBody>
      </p:sp>
      <p:sp>
        <p:nvSpPr>
          <p:cNvPr id="8" name="Symbol zastępczy tekstu 7">
            <a:extLst>
              <a:ext uri="{FF2B5EF4-FFF2-40B4-BE49-F238E27FC236}">
                <a16:creationId xmlns:a16="http://schemas.microsoft.com/office/drawing/2014/main" id="{EC259AA1-1D5B-08E3-4CEF-C40C1BA9032E}"/>
              </a:ext>
            </a:extLst>
          </p:cNvPr>
          <p:cNvSpPr>
            <a:spLocks noGrp="1"/>
          </p:cNvSpPr>
          <p:nvPr>
            <p:ph type="body" sz="quarter" idx="3"/>
          </p:nvPr>
        </p:nvSpPr>
        <p:spPr>
          <a:xfrm>
            <a:off x="6169024" y="1231901"/>
            <a:ext cx="5183188" cy="823912"/>
          </a:xfrm>
        </p:spPr>
        <p:txBody>
          <a:bodyPr/>
          <a:lstStyle/>
          <a:p>
            <a:r>
              <a:rPr lang="pl-PL" dirty="0"/>
              <a:t>Licencja przymusowa – art. 82 </a:t>
            </a:r>
            <a:r>
              <a:rPr lang="pl-PL" dirty="0" err="1"/>
              <a:t>pwp</a:t>
            </a:r>
            <a:endParaRPr lang="pl-PL" dirty="0"/>
          </a:p>
        </p:txBody>
      </p:sp>
      <p:sp>
        <p:nvSpPr>
          <p:cNvPr id="9" name="Symbol zastępczy zawartości 8">
            <a:extLst>
              <a:ext uri="{FF2B5EF4-FFF2-40B4-BE49-F238E27FC236}">
                <a16:creationId xmlns:a16="http://schemas.microsoft.com/office/drawing/2014/main" id="{5147FD49-9814-CD7F-073A-2DCFDC34530C}"/>
              </a:ext>
            </a:extLst>
          </p:cNvPr>
          <p:cNvSpPr>
            <a:spLocks noGrp="1"/>
          </p:cNvSpPr>
          <p:nvPr>
            <p:ph sz="quarter" idx="4"/>
          </p:nvPr>
        </p:nvSpPr>
        <p:spPr>
          <a:xfrm>
            <a:off x="6096000" y="2055813"/>
            <a:ext cx="5259388" cy="4133850"/>
          </a:xfrm>
        </p:spPr>
        <p:txBody>
          <a:bodyPr>
            <a:normAutofit fontScale="47500" lnSpcReduction="20000"/>
          </a:bodyPr>
          <a:lstStyle/>
          <a:p>
            <a:pPr marL="0" indent="0">
              <a:buNone/>
            </a:pPr>
            <a:r>
              <a:rPr lang="pl-PL" sz="2900" dirty="0"/>
              <a:t>Udziela jej UPRP gdy:</a:t>
            </a:r>
          </a:p>
          <a:p>
            <a:pPr marL="0" indent="0" algn="l">
              <a:buNone/>
            </a:pPr>
            <a:r>
              <a:rPr lang="pl-PL" sz="2900" b="0" i="0" u="none" strike="noStrike" dirty="0">
                <a:effectLst/>
              </a:rPr>
              <a:t>1) jest to </a:t>
            </a:r>
            <a:r>
              <a:rPr lang="pl-PL" sz="2900" b="1" i="0" u="none" strike="noStrike" dirty="0">
                <a:effectLst/>
              </a:rPr>
              <a:t>konieczne do zapobieżenia lub usunięcia stanu zagrożenia bezpieczeństwa Państwa</a:t>
            </a:r>
            <a:r>
              <a:rPr lang="pl-PL" sz="2900" b="0" i="0" u="none" strike="noStrike" dirty="0">
                <a:effectLst/>
              </a:rPr>
              <a:t>, w szczególności w dziedzinie obronności, porządku publicznego, ochrony życia i zdrowia ludzkiego oraz ochrony środowiska naturalnego;</a:t>
            </a:r>
            <a:br>
              <a:rPr lang="pl-PL" sz="2900" b="0" i="0" u="none" strike="noStrike" dirty="0">
                <a:effectLst/>
              </a:rPr>
            </a:br>
            <a:endParaRPr lang="pl-PL" sz="2900" b="0" i="0" u="none" strike="noStrike" dirty="0">
              <a:effectLst/>
            </a:endParaRPr>
          </a:p>
          <a:p>
            <a:pPr marL="0" indent="0" algn="l">
              <a:buNone/>
            </a:pPr>
            <a:r>
              <a:rPr lang="pl-PL" sz="2900" b="0" i="0" u="none" strike="noStrike" dirty="0">
                <a:effectLst/>
              </a:rPr>
              <a:t>2) zostanie stwierdzone, że patent jest nadużywany w rozumieniu</a:t>
            </a:r>
            <a:r>
              <a:rPr lang="pl-PL" sz="2900" b="1" i="0" u="none" strike="noStrike" dirty="0">
                <a:effectLst/>
              </a:rPr>
              <a:t> </a:t>
            </a:r>
            <a:r>
              <a:rPr lang="pl-PL" sz="2900" i="0" u="none" strike="noStrike" dirty="0">
                <a:effectLst/>
              </a:rPr>
              <a:t>art. 68 </a:t>
            </a:r>
            <a:r>
              <a:rPr lang="pl-PL" sz="2900" b="0" i="1" u="none" strike="noStrike" dirty="0">
                <a:effectLst/>
              </a:rPr>
              <a:t>nadużycie prawa do patentu</a:t>
            </a:r>
            <a:r>
              <a:rPr lang="pl-PL" sz="2900" b="0" i="0" u="none" strike="noStrike" dirty="0">
                <a:effectLst/>
              </a:rPr>
              <a:t>, lub</a:t>
            </a:r>
            <a:br>
              <a:rPr lang="pl-PL" sz="2900" b="0" i="0" u="none" strike="noStrike" dirty="0">
                <a:effectLst/>
              </a:rPr>
            </a:br>
            <a:endParaRPr lang="pl-PL" sz="2900" b="0" i="0" u="none" strike="noStrike" dirty="0">
              <a:effectLst/>
            </a:endParaRPr>
          </a:p>
          <a:p>
            <a:pPr marL="0" indent="0" algn="l">
              <a:buNone/>
            </a:pPr>
            <a:r>
              <a:rPr lang="pl-PL" sz="2900" b="0" i="0" u="none" strike="noStrike" dirty="0">
                <a:effectLst/>
              </a:rPr>
              <a:t>3) zostanie stwierdzone, że uprawniony z patentu udzielonego z wcześniejszym pierwszeństwem (patentu wcześniejszego) uniemożliwia, nie godząc się na zawarcie umowy licencyjnej, </a:t>
            </a:r>
            <a:r>
              <a:rPr lang="pl-PL" sz="2900" b="1" i="0" u="none" strike="noStrike" dirty="0">
                <a:effectLst/>
              </a:rPr>
              <a:t>zaspokojenie potrzeb rynku krajowego</a:t>
            </a:r>
            <a:r>
              <a:rPr lang="pl-PL" sz="2900" b="0" i="0" u="none" strike="noStrike" dirty="0">
                <a:effectLst/>
              </a:rPr>
              <a:t> przez stosowanie opatentowanego wynalazku (patent zależny), z którego korzystanie wkraczałoby w zakres patentu wcześniejszego; w tym przypadku uprawniony z patentu wcześniejszego może żądać udzielenia mu zezwolenia na korzystanie z wynalazku będącego przedmiotem patentu zależnego (licencja wzajemna).</a:t>
            </a:r>
          </a:p>
          <a:p>
            <a:endParaRPr lang="pl-PL" dirty="0"/>
          </a:p>
        </p:txBody>
      </p:sp>
    </p:spTree>
    <p:extLst>
      <p:ext uri="{BB962C8B-B14F-4D97-AF65-F5344CB8AC3E}">
        <p14:creationId xmlns:p14="http://schemas.microsoft.com/office/powerpoint/2010/main" val="1874907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B7840CC-6DDF-7D47-B919-1D50DD9F16F9}"/>
              </a:ext>
            </a:extLst>
          </p:cNvPr>
          <p:cNvSpPr>
            <a:spLocks noGrp="1"/>
          </p:cNvSpPr>
          <p:nvPr>
            <p:ph type="title"/>
          </p:nvPr>
        </p:nvSpPr>
        <p:spPr>
          <a:xfrm>
            <a:off x="1371597" y="348865"/>
            <a:ext cx="10044023" cy="877729"/>
          </a:xfrm>
        </p:spPr>
        <p:txBody>
          <a:bodyPr anchor="ctr">
            <a:normAutofit/>
          </a:bodyPr>
          <a:lstStyle/>
          <a:p>
            <a:r>
              <a:rPr lang="pl-PL" sz="3400" dirty="0">
                <a:solidFill>
                  <a:schemeClr val="tx1"/>
                </a:solidFill>
              </a:rPr>
              <a:t>Co może być wynalazkiem, czyli przedmiot zgłoszenia</a:t>
            </a:r>
          </a:p>
        </p:txBody>
      </p:sp>
      <p:graphicFrame>
        <p:nvGraphicFramePr>
          <p:cNvPr id="4" name="Symbol zastępczy zawartości 3">
            <a:extLst>
              <a:ext uri="{FF2B5EF4-FFF2-40B4-BE49-F238E27FC236}">
                <a16:creationId xmlns:a16="http://schemas.microsoft.com/office/drawing/2014/main" id="{4CCEE612-0C2F-3F46-947F-95A27A2014AB}"/>
              </a:ext>
            </a:extLst>
          </p:cNvPr>
          <p:cNvGraphicFramePr>
            <a:graphicFrameLocks noGrp="1"/>
          </p:cNvGraphicFramePr>
          <p:nvPr>
            <p:ph idx="1"/>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98682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709EFD5-98B2-EE4D-A598-F8E4353E9386}"/>
              </a:ext>
            </a:extLst>
          </p:cNvPr>
          <p:cNvSpPr>
            <a:spLocks noGrp="1"/>
          </p:cNvSpPr>
          <p:nvPr>
            <p:ph type="title"/>
          </p:nvPr>
        </p:nvSpPr>
        <p:spPr>
          <a:xfrm>
            <a:off x="758952" y="276198"/>
            <a:ext cx="10477600" cy="1157242"/>
          </a:xfrm>
        </p:spPr>
        <p:txBody>
          <a:bodyPr>
            <a:normAutofit/>
          </a:bodyPr>
          <a:lstStyle/>
          <a:p>
            <a:r>
              <a:rPr lang="pl-PL" sz="4000"/>
              <a:t>Warunki udzielenia patentu</a:t>
            </a:r>
          </a:p>
        </p:txBody>
      </p:sp>
      <p:graphicFrame>
        <p:nvGraphicFramePr>
          <p:cNvPr id="21" name="Symbol zastępczy zawartości 2">
            <a:extLst>
              <a:ext uri="{FF2B5EF4-FFF2-40B4-BE49-F238E27FC236}">
                <a16:creationId xmlns:a16="http://schemas.microsoft.com/office/drawing/2014/main" id="{0A6056F6-3DA7-D9AE-F898-FF00F88947F0}"/>
              </a:ext>
            </a:extLst>
          </p:cNvPr>
          <p:cNvGraphicFramePr>
            <a:graphicFrameLocks noGrp="1"/>
          </p:cNvGraphicFramePr>
          <p:nvPr>
            <p:ph idx="1"/>
          </p:nvPr>
        </p:nvGraphicFramePr>
        <p:xfrm>
          <a:off x="432485" y="1865870"/>
          <a:ext cx="11627709" cy="47159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75047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zawartości 2">
            <a:extLst>
              <a:ext uri="{FF2B5EF4-FFF2-40B4-BE49-F238E27FC236}">
                <a16:creationId xmlns:a16="http://schemas.microsoft.com/office/drawing/2014/main" id="{E62F2DEB-88FA-0A49-A5F4-E97FE6804425}"/>
              </a:ext>
            </a:extLst>
          </p:cNvPr>
          <p:cNvSpPr>
            <a:spLocks noGrp="1"/>
          </p:cNvSpPr>
          <p:nvPr>
            <p:ph idx="1"/>
          </p:nvPr>
        </p:nvSpPr>
        <p:spPr>
          <a:xfrm>
            <a:off x="572493" y="2071316"/>
            <a:ext cx="4246642" cy="4194548"/>
          </a:xfrm>
        </p:spPr>
        <p:txBody>
          <a:bodyPr anchor="t">
            <a:normAutofit lnSpcReduction="10000"/>
          </a:bodyPr>
          <a:lstStyle/>
          <a:p>
            <a:r>
              <a:rPr lang="pl-PL" sz="2200" dirty="0"/>
              <a:t>Przedmiot odnoszący się do środków technicznych lub wykorzystujący je. </a:t>
            </a:r>
          </a:p>
          <a:p>
            <a:r>
              <a:rPr lang="pl-PL" sz="2200" dirty="0"/>
              <a:t>Wynalazek musi dotyczyć rezultatu lub metody oddziaływania na materię – zarówno ożywioną jak i nieożywioną – w celu zaspokajania praktycznych potrzeb człowieka</a:t>
            </a:r>
          </a:p>
          <a:p>
            <a:endParaRPr lang="pl-PL" sz="2200" dirty="0"/>
          </a:p>
          <a:p>
            <a:r>
              <a:rPr lang="pl-PL" sz="2200" dirty="0"/>
              <a:t>Jaki problem techniczny rozwiązuje wynalazek? </a:t>
            </a:r>
          </a:p>
        </p:txBody>
      </p:sp>
      <p:pic>
        <p:nvPicPr>
          <p:cNvPr id="5" name="Obraz 4" descr="Obraz zawierający podłoże, meble, wewnątrz, stół&#10;&#10;Opis wygenerowany automatycznie">
            <a:extLst>
              <a:ext uri="{FF2B5EF4-FFF2-40B4-BE49-F238E27FC236}">
                <a16:creationId xmlns:a16="http://schemas.microsoft.com/office/drawing/2014/main" id="{CB27E64C-B074-0943-AC90-2DFF0B0573FB}"/>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0195" r="11148" b="-2"/>
          <a:stretch/>
        </p:blipFill>
        <p:spPr>
          <a:xfrm>
            <a:off x="5591189" y="0"/>
            <a:ext cx="6597763" cy="6858000"/>
          </a:xfrm>
          <a:prstGeom prst="rect">
            <a:avLst/>
          </a:prstGeom>
        </p:spPr>
      </p:pic>
      <p:sp>
        <p:nvSpPr>
          <p:cNvPr id="6" name="pole tekstowe 5">
            <a:extLst>
              <a:ext uri="{FF2B5EF4-FFF2-40B4-BE49-F238E27FC236}">
                <a16:creationId xmlns:a16="http://schemas.microsoft.com/office/drawing/2014/main" id="{310BCE04-B9FD-D443-A5A1-C8CBA3414C25}"/>
              </a:ext>
            </a:extLst>
          </p:cNvPr>
          <p:cNvSpPr txBox="1"/>
          <p:nvPr/>
        </p:nvSpPr>
        <p:spPr>
          <a:xfrm>
            <a:off x="9397845" y="5990433"/>
            <a:ext cx="2218877" cy="200055"/>
          </a:xfrm>
          <a:prstGeom prst="rect">
            <a:avLst/>
          </a:prstGeom>
          <a:solidFill>
            <a:srgbClr val="000000"/>
          </a:solidFill>
        </p:spPr>
        <p:txBody>
          <a:bodyPr wrap="none" rtlCol="0">
            <a:spAutoFit/>
          </a:bodyPr>
          <a:lstStyle/>
          <a:p>
            <a:pPr algn="r">
              <a:spcAft>
                <a:spcPts val="600"/>
              </a:spcAft>
            </a:pPr>
            <a:r>
              <a:rPr lang="pl-PL" sz="700">
                <a:solidFill>
                  <a:srgbClr val="FFFFFF"/>
                </a:solidFill>
                <a:hlinkClick r:id="rId3" tooltip="https://en.wikipedia.org/wiki/Pizza_saver">
                  <a:extLst>
                    <a:ext uri="{A12FA001-AC4F-418D-AE19-62706E023703}">
                      <ahyp:hlinkClr xmlns:ahyp="http://schemas.microsoft.com/office/drawing/2018/hyperlinkcolor" val="tx"/>
                    </a:ext>
                  </a:extLst>
                </a:hlinkClick>
              </a:rPr>
              <a:t>To zdjęcie</a:t>
            </a:r>
            <a:r>
              <a:rPr lang="pl-PL" sz="700">
                <a:solidFill>
                  <a:srgbClr val="FFFFFF"/>
                </a:solidFill>
              </a:rPr>
              <a:t>, autor: Nieznany autor, licencja: </a:t>
            </a:r>
            <a:r>
              <a:rPr lang="pl-PL"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pl-PL" sz="700">
              <a:solidFill>
                <a:srgbClr val="FFFFFF"/>
              </a:solidFill>
            </a:endParaRPr>
          </a:p>
        </p:txBody>
      </p:sp>
      <p:sp>
        <p:nvSpPr>
          <p:cNvPr id="2" name="Tytuł 1">
            <a:extLst>
              <a:ext uri="{FF2B5EF4-FFF2-40B4-BE49-F238E27FC236}">
                <a16:creationId xmlns:a16="http://schemas.microsoft.com/office/drawing/2014/main" id="{B87C308F-CB3C-C54B-8DBB-6BDC7A8ED0B0}"/>
              </a:ext>
            </a:extLst>
          </p:cNvPr>
          <p:cNvSpPr>
            <a:spLocks noGrp="1"/>
          </p:cNvSpPr>
          <p:nvPr>
            <p:ph type="title"/>
          </p:nvPr>
        </p:nvSpPr>
        <p:spPr>
          <a:xfrm>
            <a:off x="572493" y="238539"/>
            <a:ext cx="11018520" cy="1434415"/>
          </a:xfrm>
        </p:spPr>
        <p:txBody>
          <a:bodyPr anchor="b">
            <a:normAutofit/>
          </a:bodyPr>
          <a:lstStyle/>
          <a:p>
            <a:r>
              <a:rPr lang="pl-PL" sz="5400" dirty="0"/>
              <a:t>Charakter techniczny</a:t>
            </a:r>
          </a:p>
        </p:txBody>
      </p:sp>
    </p:spTree>
    <p:extLst>
      <p:ext uri="{BB962C8B-B14F-4D97-AF65-F5344CB8AC3E}">
        <p14:creationId xmlns:p14="http://schemas.microsoft.com/office/powerpoint/2010/main" val="19911375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56C3031-FC32-DAE2-32CC-4BB200B3A5CE}"/>
              </a:ext>
            </a:extLst>
          </p:cNvPr>
          <p:cNvSpPr>
            <a:spLocks noGrp="1"/>
          </p:cNvSpPr>
          <p:nvPr>
            <p:ph type="title"/>
          </p:nvPr>
        </p:nvSpPr>
        <p:spPr>
          <a:xfrm>
            <a:off x="761803" y="350196"/>
            <a:ext cx="4646904" cy="1624520"/>
          </a:xfrm>
        </p:spPr>
        <p:txBody>
          <a:bodyPr anchor="ctr">
            <a:normAutofit/>
          </a:bodyPr>
          <a:lstStyle/>
          <a:p>
            <a:r>
              <a:rPr lang="pl-PL" sz="3400" dirty="0"/>
              <a:t>Jasność i dostateczność przedstawienia wynalazku </a:t>
            </a:r>
          </a:p>
        </p:txBody>
      </p:sp>
      <p:sp>
        <p:nvSpPr>
          <p:cNvPr id="3" name="Symbol zastępczy zawartości 2">
            <a:extLst>
              <a:ext uri="{FF2B5EF4-FFF2-40B4-BE49-F238E27FC236}">
                <a16:creationId xmlns:a16="http://schemas.microsoft.com/office/drawing/2014/main" id="{6B211052-88D4-A8B8-846B-005EC1868C7A}"/>
              </a:ext>
            </a:extLst>
          </p:cNvPr>
          <p:cNvSpPr>
            <a:spLocks noGrp="1"/>
          </p:cNvSpPr>
          <p:nvPr>
            <p:ph idx="1"/>
          </p:nvPr>
        </p:nvSpPr>
        <p:spPr>
          <a:xfrm>
            <a:off x="172995" y="2285999"/>
            <a:ext cx="5923006" cy="4572000"/>
          </a:xfrm>
        </p:spPr>
        <p:txBody>
          <a:bodyPr anchor="ctr">
            <a:normAutofit/>
          </a:bodyPr>
          <a:lstStyle/>
          <a:p>
            <a:r>
              <a:rPr lang="pl-PL" sz="2000" dirty="0"/>
              <a:t>Wynalazek powinien zostać przedstawiony na tyle jasno i wyczerpująco by znawca mógł ten wynalazek urzeczywistnić (art. 49 ust. 1 i 2 </a:t>
            </a:r>
            <a:r>
              <a:rPr lang="pl-PL" sz="2000" dirty="0" err="1"/>
              <a:t>pwp</a:t>
            </a:r>
            <a:r>
              <a:rPr lang="pl-PL" sz="2000" dirty="0"/>
              <a:t>) i dokonać porównawczej analizy z dotychczasowym stanem techniki </a:t>
            </a:r>
          </a:p>
          <a:p>
            <a:r>
              <a:rPr lang="pl-PL" sz="2000" dirty="0"/>
              <a:t>Dostateczność ujawnienia obejmuje całość zgłoszenia: opisu, zastrzeżeń, rysunków</a:t>
            </a:r>
          </a:p>
          <a:p>
            <a:r>
              <a:rPr lang="pl-PL" sz="2000" dirty="0"/>
              <a:t>Wynalazek powinien nadawać się do odtworzenia bez dodatkowej twórczości wynalazczej, związanej z koniecznością prowadzenia dodatkowej działalności eksperymentalnej celem uzupełnienia informacji technicznej niezbędnej dla realizacji rozwiązania wg. wynalazku w pełnym zakresie żądanej ochrony.</a:t>
            </a:r>
          </a:p>
        </p:txBody>
      </p:sp>
      <p:pic>
        <p:nvPicPr>
          <p:cNvPr id="5" name="Obraz 4" descr="Obraz zawierający krąg&#10;&#10;Opis wygenerowany automatycznie">
            <a:extLst>
              <a:ext uri="{FF2B5EF4-FFF2-40B4-BE49-F238E27FC236}">
                <a16:creationId xmlns:a16="http://schemas.microsoft.com/office/drawing/2014/main" id="{2C166D39-7652-FC02-105B-10DE4D4C05C0}"/>
              </a:ext>
            </a:extLst>
          </p:cNvPr>
          <p:cNvPicPr>
            <a:picLocks noChangeAspect="1"/>
          </p:cNvPicPr>
          <p:nvPr/>
        </p:nvPicPr>
        <p:blipFill>
          <a:blip r:embed="rId2">
            <a:extLst>
              <a:ext uri="{837473B0-CC2E-450A-ABE3-18F120FF3D39}">
                <a1611:picAttrSrcUrl xmlns:a1611="http://schemas.microsoft.com/office/drawing/2016/11/main" r:id="rId3"/>
              </a:ext>
            </a:extLst>
          </a:blip>
          <a:srcRect l="5790" r="5221"/>
          <a:stretch/>
        </p:blipFill>
        <p:spPr>
          <a:xfrm>
            <a:off x="6096000" y="1"/>
            <a:ext cx="6102825" cy="6858000"/>
          </a:xfrm>
          <a:prstGeom prst="rect">
            <a:avLst/>
          </a:prstGeom>
        </p:spPr>
      </p:pic>
    </p:spTree>
    <p:extLst>
      <p:ext uri="{BB962C8B-B14F-4D97-AF65-F5344CB8AC3E}">
        <p14:creationId xmlns:p14="http://schemas.microsoft.com/office/powerpoint/2010/main" val="3594563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93840CB-5C2C-59D3-C444-213AF5EE61D0}"/>
              </a:ext>
            </a:extLst>
          </p:cNvPr>
          <p:cNvSpPr>
            <a:spLocks noGrp="1"/>
          </p:cNvSpPr>
          <p:nvPr>
            <p:ph type="title"/>
          </p:nvPr>
        </p:nvSpPr>
        <p:spPr>
          <a:xfrm>
            <a:off x="572493" y="238539"/>
            <a:ext cx="11018520" cy="1434415"/>
          </a:xfrm>
        </p:spPr>
        <p:txBody>
          <a:bodyPr anchor="b">
            <a:normAutofit/>
          </a:bodyPr>
          <a:lstStyle/>
          <a:p>
            <a:r>
              <a:rPr lang="pl-PL" sz="5400" dirty="0"/>
              <a:t>NOWOŚĆ</a:t>
            </a:r>
          </a:p>
        </p:txBody>
      </p:sp>
      <p:sp>
        <p:nvSpPr>
          <p:cNvPr id="3" name="Symbol zastępczy zawartości 2">
            <a:extLst>
              <a:ext uri="{FF2B5EF4-FFF2-40B4-BE49-F238E27FC236}">
                <a16:creationId xmlns:a16="http://schemas.microsoft.com/office/drawing/2014/main" id="{E76D8BCB-97B7-CCC2-72A9-558DC875A2BE}"/>
              </a:ext>
            </a:extLst>
          </p:cNvPr>
          <p:cNvSpPr>
            <a:spLocks noGrp="1"/>
          </p:cNvSpPr>
          <p:nvPr>
            <p:ph idx="1"/>
          </p:nvPr>
        </p:nvSpPr>
        <p:spPr>
          <a:xfrm>
            <a:off x="572493" y="2071316"/>
            <a:ext cx="6829204" cy="4391762"/>
          </a:xfrm>
        </p:spPr>
        <p:txBody>
          <a:bodyPr anchor="t">
            <a:normAutofit fontScale="92500" lnSpcReduction="20000"/>
          </a:bodyPr>
          <a:lstStyle/>
          <a:p>
            <a:r>
              <a:rPr lang="pl-PL" sz="2000" dirty="0"/>
              <a:t>Wynalazek uważa się za nowy jeśli nie jest on częścią stanu techniki.</a:t>
            </a:r>
          </a:p>
          <a:p>
            <a:r>
              <a:rPr lang="pl-PL" sz="2000" b="1" dirty="0"/>
              <a:t>Stan techniki </a:t>
            </a:r>
            <a:r>
              <a:rPr lang="pl-PL" sz="2000" dirty="0"/>
              <a:t>– wszystko to, co przed datą według której oznacza się pierwszeństwo do uzyskania patentu, zostało udostępnione do wiadomości powszechnej w formie pisemnego lub ustnego opisu, przez stosowanie, wystawienie lub ujawnienie w każdy inny sposób. </a:t>
            </a:r>
          </a:p>
          <a:p>
            <a:r>
              <a:rPr lang="pl-PL" sz="2000" dirty="0"/>
              <a:t>Zasadą jest, że pierwszeństwo oznacza się według daty zgłoszenia wynalazku w Urzędzie Patentowym (art. 13 </a:t>
            </a:r>
            <a:r>
              <a:rPr lang="pl-PL" sz="2000" dirty="0" err="1"/>
              <a:t>p.w.p</a:t>
            </a:r>
            <a:r>
              <a:rPr lang="pl-PL" sz="2000" dirty="0"/>
              <a:t>.)</a:t>
            </a:r>
          </a:p>
          <a:p>
            <a:r>
              <a:rPr lang="pl-PL" sz="2000" dirty="0"/>
              <a:t>Przy analizie stanu techniki nie ma ograniczeń geograficznych, językowych ani czasowych. </a:t>
            </a:r>
          </a:p>
          <a:p>
            <a:r>
              <a:rPr lang="pl-PL" sz="2000" dirty="0"/>
              <a:t>Zgłoszenia równoległe – art. 18 </a:t>
            </a:r>
            <a:r>
              <a:rPr lang="pl-PL" sz="2000" dirty="0" err="1"/>
              <a:t>p.w.p</a:t>
            </a:r>
            <a:r>
              <a:rPr lang="pl-PL" sz="2000" dirty="0"/>
              <a:t>. – jeśli zgłoszenia dokonały niezależnie od siebie co najmniej dwie osoby, które korzystają z pierwszeństwa oznaczonego tą samą datą, rozpatrywanie zgłoszeń będzie prowadzone niezależnie, a prawo do uzyskania patentu przysługuje każdej z tych osób. </a:t>
            </a:r>
          </a:p>
          <a:p>
            <a:endParaRPr lang="pl-PL" sz="2000" dirty="0"/>
          </a:p>
        </p:txBody>
      </p:sp>
      <p:pic>
        <p:nvPicPr>
          <p:cNvPr id="7" name="Obraz 6" descr="Obraz zawierający Grafika, Czcionka, logo, zrzut ekranu&#10;&#10;Opis wygenerowany automatycznie">
            <a:extLst>
              <a:ext uri="{FF2B5EF4-FFF2-40B4-BE49-F238E27FC236}">
                <a16:creationId xmlns:a16="http://schemas.microsoft.com/office/drawing/2014/main" id="{05580DBF-05C3-6F48-9379-6D85F6D29587}"/>
              </a:ext>
            </a:extLst>
          </p:cNvPr>
          <p:cNvPicPr>
            <a:picLocks noChangeAspect="1"/>
          </p:cNvPicPr>
          <p:nvPr/>
        </p:nvPicPr>
        <p:blipFill>
          <a:blip r:embed="rId2">
            <a:extLst>
              <a:ext uri="{837473B0-CC2E-450A-ABE3-18F120FF3D39}">
                <a1611:picAttrSrcUrl xmlns:a1611="http://schemas.microsoft.com/office/drawing/2016/11/main" r:id="rId3"/>
              </a:ext>
            </a:extLst>
          </a:blip>
          <a:srcRect l="20193" r="22805" b="1"/>
          <a:stretch/>
        </p:blipFill>
        <p:spPr>
          <a:xfrm>
            <a:off x="7675658" y="2093976"/>
            <a:ext cx="3941064" cy="4096512"/>
          </a:xfrm>
          <a:prstGeom prst="rect">
            <a:avLst/>
          </a:prstGeom>
        </p:spPr>
      </p:pic>
    </p:spTree>
    <p:extLst>
      <p:ext uri="{BB962C8B-B14F-4D97-AF65-F5344CB8AC3E}">
        <p14:creationId xmlns:p14="http://schemas.microsoft.com/office/powerpoint/2010/main" val="3838283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3475BDA-E9A1-2D0A-A2AD-CAE5F64E173B}"/>
              </a:ext>
            </a:extLst>
          </p:cNvPr>
          <p:cNvSpPr>
            <a:spLocks noGrp="1"/>
          </p:cNvSpPr>
          <p:nvPr>
            <p:ph type="title"/>
          </p:nvPr>
        </p:nvSpPr>
        <p:spPr/>
        <p:txBody>
          <a:bodyPr/>
          <a:lstStyle/>
          <a:p>
            <a:r>
              <a:rPr lang="pl-PL" dirty="0"/>
              <a:t>Co to jest własność przemysłowa?</a:t>
            </a:r>
          </a:p>
        </p:txBody>
      </p:sp>
      <p:sp>
        <p:nvSpPr>
          <p:cNvPr id="3" name="Symbol zastępczy zawartości 2">
            <a:extLst>
              <a:ext uri="{FF2B5EF4-FFF2-40B4-BE49-F238E27FC236}">
                <a16:creationId xmlns:a16="http://schemas.microsoft.com/office/drawing/2014/main" id="{197F5EF9-BA11-DF2B-0793-270A3C5391AD}"/>
              </a:ext>
            </a:extLst>
          </p:cNvPr>
          <p:cNvSpPr>
            <a:spLocks noGrp="1"/>
          </p:cNvSpPr>
          <p:nvPr>
            <p:ph idx="1"/>
          </p:nvPr>
        </p:nvSpPr>
        <p:spPr/>
        <p:txBody>
          <a:bodyPr>
            <a:normAutofit fontScale="92500" lnSpcReduction="10000"/>
          </a:bodyPr>
          <a:lstStyle/>
          <a:p>
            <a:r>
              <a:rPr lang="pl-PL" dirty="0"/>
              <a:t>Jedna z podstawowych dziedzin własności intelektualnej, </a:t>
            </a:r>
          </a:p>
          <a:p>
            <a:r>
              <a:rPr lang="pl-PL" dirty="0"/>
              <a:t>Zbiorcza kategoria obejmująca dobra niematerialne związane z szeroko pojętą działalnością gospodarczą (w szczególności wytwórczą lub handlową, ale również przemysłów rolnego, wydobywczego, wszystkich produktów wytworzonych i naturalnych np. win, zbóż, liści tytoniu, owoców, zwierząt, minerałów, wód mineralnych, piwa, kwiatów).</a:t>
            </a:r>
          </a:p>
          <a:p>
            <a:r>
              <a:rPr lang="pl-PL" dirty="0"/>
              <a:t>Tradycyjnie własność przemysłowa obejmuje:</a:t>
            </a:r>
          </a:p>
          <a:p>
            <a:r>
              <a:rPr lang="pl-PL" b="1" dirty="0">
                <a:solidFill>
                  <a:schemeClr val="accent1"/>
                </a:solidFill>
              </a:rPr>
              <a:t>rozwiązania</a:t>
            </a:r>
            <a:r>
              <a:rPr lang="pl-PL" dirty="0">
                <a:solidFill>
                  <a:schemeClr val="accent1"/>
                </a:solidFill>
              </a:rPr>
              <a:t> </a:t>
            </a:r>
            <a:r>
              <a:rPr lang="pl-PL" dirty="0"/>
              <a:t>(wynalazki, wzory użytkowe, topografie układów scalonych, wzory przemysłowe, projekty racjonalizatorskie) – rozumiane jako zaplanowane koncepty prowadzące do realizacji danego celu (rozstrzygnięcia problemu) w dziedzinie technicznej, funkcjonalnej, estetycznej</a:t>
            </a:r>
          </a:p>
          <a:p>
            <a:r>
              <a:rPr lang="pl-PL" b="1" dirty="0">
                <a:solidFill>
                  <a:schemeClr val="accent1"/>
                </a:solidFill>
              </a:rPr>
              <a:t>niektóre znaki i symbole </a:t>
            </a:r>
            <a:r>
              <a:rPr lang="pl-PL" dirty="0"/>
              <a:t>(znaki towarowe i oznaczenia geograficzne), przekazujące pewne informacje lub wywołujące u uczestników obrotu gospodarczego pewne skojarzenia. </a:t>
            </a:r>
          </a:p>
        </p:txBody>
      </p:sp>
      <p:pic>
        <p:nvPicPr>
          <p:cNvPr id="5" name="Obraz 4" descr="Obraz zawierający szkic, rysowanie, kreskówka, ilustracja&#10;&#10;Opis wygenerowany automatycznie">
            <a:extLst>
              <a:ext uri="{FF2B5EF4-FFF2-40B4-BE49-F238E27FC236}">
                <a16:creationId xmlns:a16="http://schemas.microsoft.com/office/drawing/2014/main" id="{BD74E64C-4EBA-CB8E-5DC0-6C725D960C7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969500" y="0"/>
            <a:ext cx="2222500" cy="2120900"/>
          </a:xfrm>
          <a:prstGeom prst="rect">
            <a:avLst/>
          </a:prstGeom>
        </p:spPr>
      </p:pic>
    </p:spTree>
    <p:extLst>
      <p:ext uri="{BB962C8B-B14F-4D97-AF65-F5344CB8AC3E}">
        <p14:creationId xmlns:p14="http://schemas.microsoft.com/office/powerpoint/2010/main" val="25468201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raz 5" descr="Obraz zawierający tekst&#10;&#10;Opis wygenerowany automatycznie">
            <a:extLst>
              <a:ext uri="{FF2B5EF4-FFF2-40B4-BE49-F238E27FC236}">
                <a16:creationId xmlns:a16="http://schemas.microsoft.com/office/drawing/2014/main" id="{5CE88410-E2D6-278E-952D-09FF0862A2DC}"/>
              </a:ext>
            </a:extLst>
          </p:cNvPr>
          <p:cNvPicPr>
            <a:picLocks noChangeAspect="1"/>
          </p:cNvPicPr>
          <p:nvPr/>
        </p:nvPicPr>
        <p:blipFill rotWithShape="1">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5207" b="13870"/>
          <a:stretch/>
        </p:blipFill>
        <p:spPr>
          <a:xfrm>
            <a:off x="1481868" y="204962"/>
            <a:ext cx="9380663" cy="6653038"/>
          </a:xfrm>
          <a:prstGeom prst="rect">
            <a:avLst/>
          </a:prstGeom>
          <a:ln>
            <a:solidFill>
              <a:schemeClr val="accent1"/>
            </a:solidFill>
          </a:ln>
        </p:spPr>
      </p:pic>
      <p:sp>
        <p:nvSpPr>
          <p:cNvPr id="2" name="Tytuł 1"/>
          <p:cNvSpPr>
            <a:spLocks noGrp="1"/>
          </p:cNvSpPr>
          <p:nvPr>
            <p:ph type="title"/>
          </p:nvPr>
        </p:nvSpPr>
        <p:spPr/>
        <p:txBody>
          <a:bodyPr>
            <a:normAutofit/>
          </a:bodyPr>
          <a:lstStyle/>
          <a:p>
            <a:r>
              <a:rPr lang="pl-PL" sz="4000" dirty="0"/>
              <a:t>Pierwszeństwo</a:t>
            </a:r>
          </a:p>
        </p:txBody>
      </p:sp>
      <p:sp>
        <p:nvSpPr>
          <p:cNvPr id="3" name="Symbol zastępczy zawartości 2"/>
          <p:cNvSpPr>
            <a:spLocks noGrp="1"/>
          </p:cNvSpPr>
          <p:nvPr>
            <p:ph sz="half" idx="1"/>
          </p:nvPr>
        </p:nvSpPr>
        <p:spPr/>
        <p:txBody>
          <a:bodyPr>
            <a:noAutofit/>
          </a:bodyPr>
          <a:lstStyle/>
          <a:p>
            <a:pPr marL="0" indent="0">
              <a:buNone/>
            </a:pPr>
            <a:r>
              <a:rPr lang="pl-PL" sz="2000" b="1" dirty="0"/>
              <a:t>Możliwa jest sytuacja, w której kilku przedsiębiorców będzie prowadziło podobną działalność i zgłosi np. takie wynalazki</a:t>
            </a:r>
          </a:p>
          <a:p>
            <a:pPr marL="0" indent="0">
              <a:buNone/>
            </a:pPr>
            <a:endParaRPr lang="pl-PL" sz="2000" b="1" dirty="0"/>
          </a:p>
          <a:p>
            <a:pPr marL="0" indent="0">
              <a:buNone/>
            </a:pPr>
            <a:r>
              <a:rPr lang="pl-PL" sz="2000" b="1" dirty="0"/>
              <a:t>Zasada:</a:t>
            </a:r>
          </a:p>
          <a:p>
            <a:pPr marL="0" indent="0">
              <a:buNone/>
            </a:pPr>
            <a:r>
              <a:rPr lang="pl-PL" sz="2000" dirty="0"/>
              <a:t>Pierwszeństwo określane jest według </a:t>
            </a:r>
            <a:r>
              <a:rPr lang="pl-PL" sz="2000" b="1" dirty="0"/>
              <a:t>daty zgłoszenia </a:t>
            </a:r>
            <a:r>
              <a:rPr lang="pl-PL" sz="2000" dirty="0"/>
              <a:t>wynalazku (wzoru użytkowego albo wzoru przemysłowego w Urzędzie Patentowym dokonanego w formie wskazanej w przepisach (pisemnej, elektronicznej, telefaksem)</a:t>
            </a:r>
            <a:endParaRPr lang="pl-PL" sz="2000" b="1" dirty="0"/>
          </a:p>
          <a:p>
            <a:pPr marL="0" indent="0">
              <a:buNone/>
            </a:pPr>
            <a:endParaRPr lang="pl-PL" sz="2000" dirty="0"/>
          </a:p>
          <a:p>
            <a:pPr marL="0" indent="0">
              <a:buNone/>
            </a:pPr>
            <a:r>
              <a:rPr lang="pl-PL" sz="2000" b="1" dirty="0"/>
              <a:t>Pierwszeństwo jest zbywalne i dziedziczne.</a:t>
            </a:r>
          </a:p>
          <a:p>
            <a:pPr marL="0" indent="0">
              <a:buNone/>
            </a:pPr>
            <a:endParaRPr lang="pl-PL" sz="1800" b="1" dirty="0"/>
          </a:p>
        </p:txBody>
      </p:sp>
      <p:sp>
        <p:nvSpPr>
          <p:cNvPr id="4" name="Symbol zastępczy zawartości 3">
            <a:extLst>
              <a:ext uri="{FF2B5EF4-FFF2-40B4-BE49-F238E27FC236}">
                <a16:creationId xmlns:a16="http://schemas.microsoft.com/office/drawing/2014/main" id="{C81F3AF2-9281-AE08-C730-B6416E906664}"/>
              </a:ext>
            </a:extLst>
          </p:cNvPr>
          <p:cNvSpPr>
            <a:spLocks noGrp="1"/>
          </p:cNvSpPr>
          <p:nvPr>
            <p:ph sz="half" idx="2"/>
          </p:nvPr>
        </p:nvSpPr>
        <p:spPr>
          <a:xfrm>
            <a:off x="6172200" y="1690688"/>
            <a:ext cx="5181600" cy="3092364"/>
          </a:xfrm>
        </p:spPr>
        <p:txBody>
          <a:bodyPr>
            <a:normAutofit/>
          </a:bodyPr>
          <a:lstStyle/>
          <a:p>
            <a:pPr marL="0" indent="0">
              <a:buNone/>
            </a:pPr>
            <a:r>
              <a:rPr lang="pl-PL" sz="2200" dirty="0"/>
              <a:t>Pierwszeństwo do uzyskania patentu może przysługiwać również </a:t>
            </a:r>
            <a:r>
              <a:rPr lang="pl-PL" sz="2200" b="1" dirty="0"/>
              <a:t>według daty pierwszego prawidłowego zgłoszenia lub wystawienia wynalazku na międzynarodowej wystawie oficjalnej lub oficjalnie uznanej</a:t>
            </a:r>
            <a:r>
              <a:rPr lang="pl-PL" sz="2200" dirty="0"/>
              <a:t>, pod warunkiem spełnienia określonych wymagań formalnych (patrz. Art. 14, 15. ust. 1 oraz art. 35 i 36 </a:t>
            </a:r>
            <a:r>
              <a:rPr lang="pl-PL" sz="2200" dirty="0" err="1"/>
              <a:t>pwp</a:t>
            </a:r>
            <a:r>
              <a:rPr lang="pl-PL" sz="2200" dirty="0"/>
              <a:t>) </a:t>
            </a:r>
          </a:p>
          <a:p>
            <a:endParaRPr lang="pl-PL" dirty="0"/>
          </a:p>
        </p:txBody>
      </p:sp>
      <p:sp>
        <p:nvSpPr>
          <p:cNvPr id="5" name="pole tekstowe 4">
            <a:extLst>
              <a:ext uri="{FF2B5EF4-FFF2-40B4-BE49-F238E27FC236}">
                <a16:creationId xmlns:a16="http://schemas.microsoft.com/office/drawing/2014/main" id="{64BACE32-1867-9B8D-F1AD-A8D2D0A8AA59}"/>
              </a:ext>
            </a:extLst>
          </p:cNvPr>
          <p:cNvSpPr txBox="1"/>
          <p:nvPr/>
        </p:nvSpPr>
        <p:spPr>
          <a:xfrm>
            <a:off x="6192236" y="4753093"/>
            <a:ext cx="4915930" cy="1754326"/>
          </a:xfrm>
          <a:prstGeom prst="rect">
            <a:avLst/>
          </a:prstGeom>
          <a:noFill/>
        </p:spPr>
        <p:txBody>
          <a:bodyPr wrap="square" rtlCol="0">
            <a:spAutoFit/>
          </a:bodyPr>
          <a:lstStyle/>
          <a:p>
            <a:r>
              <a:rPr lang="pl-PL" dirty="0"/>
              <a:t>Ustawa </a:t>
            </a:r>
            <a:r>
              <a:rPr lang="pl-PL" dirty="0" err="1"/>
              <a:t>p.w.p</a:t>
            </a:r>
            <a:r>
              <a:rPr lang="pl-PL" dirty="0"/>
              <a:t>. nie wyłącza możliwości udzielenia patentu na wynalazek, jeśli jego ujawnienie nastąpiło nie wcześniej niż 6 miesięcy przed dokonaniem zgłoszenia, gdy było to spowodowane oczywistym nadużyciem w stosunku do zgłaszającego (art. 25 ust. 5)</a:t>
            </a:r>
          </a:p>
        </p:txBody>
      </p:sp>
    </p:spTree>
    <p:extLst>
      <p:ext uri="{BB962C8B-B14F-4D97-AF65-F5344CB8AC3E}">
        <p14:creationId xmlns:p14="http://schemas.microsoft.com/office/powerpoint/2010/main" val="3487695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C3022C2-DA9D-2C4E-850A-640A79BF3C3C}"/>
              </a:ext>
            </a:extLst>
          </p:cNvPr>
          <p:cNvSpPr>
            <a:spLocks noGrp="1"/>
          </p:cNvSpPr>
          <p:nvPr>
            <p:ph type="title"/>
          </p:nvPr>
        </p:nvSpPr>
        <p:spPr>
          <a:xfrm>
            <a:off x="589009" y="502400"/>
            <a:ext cx="3367171" cy="1818064"/>
          </a:xfrm>
        </p:spPr>
        <p:txBody>
          <a:bodyPr>
            <a:normAutofit/>
          </a:bodyPr>
          <a:lstStyle/>
          <a:p>
            <a:pPr algn="ctr"/>
            <a:r>
              <a:rPr lang="pl-PL" sz="2800"/>
              <a:t>Przypadek Kaczora Donalda </a:t>
            </a:r>
            <a:br>
              <a:rPr lang="pl-PL" sz="2800"/>
            </a:br>
            <a:endParaRPr lang="pl-PL" sz="2800"/>
          </a:p>
        </p:txBody>
      </p:sp>
      <p:pic>
        <p:nvPicPr>
          <p:cNvPr id="4097" name="Picture 1" descr="page12image1590312336">
            <a:extLst>
              <a:ext uri="{FF2B5EF4-FFF2-40B4-BE49-F238E27FC236}">
                <a16:creationId xmlns:a16="http://schemas.microsoft.com/office/drawing/2014/main" id="{57D19C08-C8F2-544B-8440-C772353F55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658" r="-2" b="-2"/>
          <a:stretch/>
        </p:blipFill>
        <p:spPr bwMode="auto">
          <a:xfrm>
            <a:off x="4555236" y="6"/>
            <a:ext cx="7636763" cy="276272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age12image1590312768">
            <a:extLst>
              <a:ext uri="{FF2B5EF4-FFF2-40B4-BE49-F238E27FC236}">
                <a16:creationId xmlns:a16="http://schemas.microsoft.com/office/drawing/2014/main" id="{0DEFFAFB-8A69-D54A-A56F-1EE6036ED4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4851" r="-3" b="-3"/>
          <a:stretch/>
        </p:blipFill>
        <p:spPr bwMode="auto">
          <a:xfrm>
            <a:off x="-1" y="2826737"/>
            <a:ext cx="4565779" cy="4031263"/>
          </a:xfrm>
          <a:prstGeom prst="rect">
            <a:avLst/>
          </a:prstGeom>
          <a:noFill/>
          <a:extLst>
            <a:ext uri="{909E8E84-426E-40DD-AFC4-6F175D3DCCD1}">
              <a14:hiddenFill xmlns:a14="http://schemas.microsoft.com/office/drawing/2010/main">
                <a:solidFill>
                  <a:srgbClr val="FFFFFF"/>
                </a:solidFill>
              </a14:hiddenFill>
            </a:ext>
          </a:extLst>
        </p:spPr>
      </p:pic>
      <p:sp>
        <p:nvSpPr>
          <p:cNvPr id="3" name="Symbol zastępczy zawartości 2">
            <a:extLst>
              <a:ext uri="{FF2B5EF4-FFF2-40B4-BE49-F238E27FC236}">
                <a16:creationId xmlns:a16="http://schemas.microsoft.com/office/drawing/2014/main" id="{AA19DFF7-D7DA-1B4A-9753-C279CE5590BE}"/>
              </a:ext>
            </a:extLst>
          </p:cNvPr>
          <p:cNvSpPr>
            <a:spLocks noGrp="1"/>
          </p:cNvSpPr>
          <p:nvPr>
            <p:ph idx="1"/>
          </p:nvPr>
        </p:nvSpPr>
        <p:spPr>
          <a:xfrm>
            <a:off x="5164834" y="3076832"/>
            <a:ext cx="6289880" cy="3247603"/>
          </a:xfrm>
        </p:spPr>
        <p:txBody>
          <a:bodyPr anchor="ctr">
            <a:normAutofit/>
          </a:bodyPr>
          <a:lstStyle/>
          <a:p>
            <a:r>
              <a:rPr lang="pl-PL" sz="1900" dirty="0" err="1"/>
              <a:t>Duński</a:t>
            </a:r>
            <a:r>
              <a:rPr lang="pl-PL" sz="1900" dirty="0"/>
              <a:t> wynalazca Karl </a:t>
            </a:r>
            <a:r>
              <a:rPr lang="pl-PL" sz="1900" dirty="0" err="1"/>
              <a:t>Krøyer</a:t>
            </a:r>
            <a:r>
              <a:rPr lang="pl-PL" sz="1900" dirty="0"/>
              <a:t> w 1966 r. zgłosił w Holenderskim </a:t>
            </a:r>
            <a:r>
              <a:rPr lang="pl-PL" sz="1900" dirty="0" err="1"/>
              <a:t>Urzędzie</a:t>
            </a:r>
            <a:r>
              <a:rPr lang="pl-PL" sz="1900" dirty="0"/>
              <a:t> Patentowym wynalazek na </a:t>
            </a:r>
            <a:r>
              <a:rPr lang="pl-PL" sz="1900" dirty="0" err="1"/>
              <a:t>sposób</a:t>
            </a:r>
            <a:r>
              <a:rPr lang="pl-PL" sz="1900" dirty="0"/>
              <a:t> podnoszenia zatopionych </a:t>
            </a:r>
            <a:r>
              <a:rPr lang="pl-PL" sz="1900" dirty="0" err="1"/>
              <a:t>okrętów</a:t>
            </a:r>
            <a:r>
              <a:rPr lang="pl-PL" sz="1900" dirty="0"/>
              <a:t> za </a:t>
            </a:r>
            <a:r>
              <a:rPr lang="pl-PL" sz="1900" dirty="0" err="1"/>
              <a:t>pomoca</a:t>
            </a:r>
            <a:r>
              <a:rPr lang="pl-PL" sz="1900" dirty="0"/>
              <a:t>̨ ciał wypornych. </a:t>
            </a:r>
          </a:p>
          <a:p>
            <a:r>
              <a:rPr lang="pl-PL" sz="1900" dirty="0"/>
              <a:t>Ekspert jako materiał przeciwstawny wykorzystał opublikowany 17 lat wcześniej komiks, w </a:t>
            </a:r>
            <a:r>
              <a:rPr lang="pl-PL" sz="1900" dirty="0" err="1"/>
              <a:t>którym</a:t>
            </a:r>
            <a:r>
              <a:rPr lang="pl-PL" sz="1900" dirty="0"/>
              <a:t> Kaczor Donald wraz z </a:t>
            </a:r>
            <a:r>
              <a:rPr lang="pl-PL" sz="1900" dirty="0" err="1"/>
              <a:t>siostrzeńcami</a:t>
            </a:r>
            <a:r>
              <a:rPr lang="pl-PL" sz="1900" dirty="0"/>
              <a:t> wydobywa wrak za </a:t>
            </a:r>
            <a:r>
              <a:rPr lang="pl-PL" sz="1900" dirty="0" err="1"/>
              <a:t>pomoca</a:t>
            </a:r>
            <a:r>
              <a:rPr lang="pl-PL" sz="1900" dirty="0"/>
              <a:t>̨ piłeczek pingpongowych.  </a:t>
            </a:r>
          </a:p>
          <a:p>
            <a:endParaRPr lang="pl-PL" sz="1900" dirty="0"/>
          </a:p>
        </p:txBody>
      </p:sp>
    </p:spTree>
    <p:extLst>
      <p:ext uri="{BB962C8B-B14F-4D97-AF65-F5344CB8AC3E}">
        <p14:creationId xmlns:p14="http://schemas.microsoft.com/office/powerpoint/2010/main" val="17391396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D16C59C-8DC6-0B49-9E1D-15B1A30AFC69}"/>
              </a:ext>
            </a:extLst>
          </p:cNvPr>
          <p:cNvSpPr>
            <a:spLocks noGrp="1"/>
          </p:cNvSpPr>
          <p:nvPr>
            <p:ph type="title"/>
          </p:nvPr>
        </p:nvSpPr>
        <p:spPr>
          <a:xfrm>
            <a:off x="5868557" y="1138036"/>
            <a:ext cx="5444382" cy="1402470"/>
          </a:xfrm>
        </p:spPr>
        <p:txBody>
          <a:bodyPr anchor="t">
            <a:normAutofit/>
          </a:bodyPr>
          <a:lstStyle/>
          <a:p>
            <a:r>
              <a:rPr lang="pl-PL" sz="3200">
                <a:ea typeface="Noto Serif" panose="02020600060500020200" pitchFamily="18" charset="0"/>
                <a:cs typeface="Noto Serif" panose="02020600060500020200" pitchFamily="18" charset="0"/>
              </a:rPr>
              <a:t>Poziom wynalazczy</a:t>
            </a:r>
          </a:p>
        </p:txBody>
      </p:sp>
      <p:pic>
        <p:nvPicPr>
          <p:cNvPr id="7" name="Obraz 6" descr="Obraz zawierający tekst&#10;&#10;Opis wygenerowany automatycznie">
            <a:extLst>
              <a:ext uri="{FF2B5EF4-FFF2-40B4-BE49-F238E27FC236}">
                <a16:creationId xmlns:a16="http://schemas.microsoft.com/office/drawing/2014/main" id="{72425E96-0683-A3C8-D7A5-48252D3E59A4}"/>
              </a:ext>
            </a:extLst>
          </p:cNvPr>
          <p:cNvPicPr>
            <a:picLocks noChangeAspect="1"/>
          </p:cNvPicPr>
          <p:nvPr/>
        </p:nvPicPr>
        <p:blipFill>
          <a:blip r:embed="rId2">
            <a:extLst>
              <a:ext uri="{837473B0-CC2E-450A-ABE3-18F120FF3D39}">
                <a1611:picAttrSrcUrl xmlns:a1611="http://schemas.microsoft.com/office/drawing/2016/11/main" r:id="rId3"/>
              </a:ext>
            </a:extLst>
          </a:blip>
          <a:srcRect l="9621" r="15268" b="1"/>
          <a:stretch/>
        </p:blipFill>
        <p:spPr>
          <a:xfrm>
            <a:off x="-1" y="10"/>
            <a:ext cx="5151179" cy="6857990"/>
          </a:xfrm>
          <a:prstGeom prst="rect">
            <a:avLst/>
          </a:prstGeom>
        </p:spPr>
      </p:pic>
      <p:sp>
        <p:nvSpPr>
          <p:cNvPr id="3" name="Symbol zastępczy zawartości 2">
            <a:extLst>
              <a:ext uri="{FF2B5EF4-FFF2-40B4-BE49-F238E27FC236}">
                <a16:creationId xmlns:a16="http://schemas.microsoft.com/office/drawing/2014/main" id="{A977302C-91E2-1C40-B22F-FA0F62FE1D59}"/>
              </a:ext>
            </a:extLst>
          </p:cNvPr>
          <p:cNvSpPr>
            <a:spLocks noGrp="1"/>
          </p:cNvSpPr>
          <p:nvPr>
            <p:ph idx="1"/>
          </p:nvPr>
        </p:nvSpPr>
        <p:spPr>
          <a:xfrm>
            <a:off x="5436972" y="1779373"/>
            <a:ext cx="6586151" cy="4878571"/>
          </a:xfrm>
        </p:spPr>
        <p:txBody>
          <a:bodyPr>
            <a:normAutofit fontScale="92500" lnSpcReduction="20000"/>
          </a:bodyPr>
          <a:lstStyle/>
          <a:p>
            <a:pPr marL="0" indent="0">
              <a:buNone/>
            </a:pPr>
            <a:r>
              <a:rPr lang="pl-PL" sz="1800" dirty="0">
                <a:ea typeface="Noto Serif" panose="02020600060500020200" pitchFamily="18" charset="0"/>
                <a:cs typeface="Noto Serif" panose="02020600060500020200" pitchFamily="18" charset="0"/>
              </a:rPr>
              <a:t>Rozwiązanie </a:t>
            </a:r>
            <a:r>
              <a:rPr lang="pl-PL" sz="1800" b="1" dirty="0">
                <a:ea typeface="Noto Serif" panose="02020600060500020200" pitchFamily="18" charset="0"/>
                <a:cs typeface="Noto Serif" panose="02020600060500020200" pitchFamily="18" charset="0"/>
              </a:rPr>
              <a:t>nie może </a:t>
            </a:r>
            <a:r>
              <a:rPr lang="pl-PL" sz="1800" dirty="0">
                <a:ea typeface="Noto Serif" panose="02020600060500020200" pitchFamily="18" charset="0"/>
                <a:cs typeface="Noto Serif" panose="02020600060500020200" pitchFamily="18" charset="0"/>
              </a:rPr>
              <a:t>wynikać </a:t>
            </a:r>
            <a:r>
              <a:rPr lang="pl-PL" sz="1800" b="1" dirty="0">
                <a:ea typeface="Noto Serif" panose="02020600060500020200" pitchFamily="18" charset="0"/>
                <a:cs typeface="Noto Serif" panose="02020600060500020200" pitchFamily="18" charset="0"/>
              </a:rPr>
              <a:t>dla znawcy </a:t>
            </a:r>
            <a:r>
              <a:rPr lang="pl-PL" sz="1800" dirty="0">
                <a:ea typeface="Noto Serif" panose="02020600060500020200" pitchFamily="18" charset="0"/>
                <a:cs typeface="Noto Serif" panose="02020600060500020200" pitchFamily="18" charset="0"/>
              </a:rPr>
              <a:t>w sposób </a:t>
            </a:r>
            <a:r>
              <a:rPr lang="pl-PL" sz="1800" b="1" dirty="0">
                <a:ea typeface="Noto Serif" panose="02020600060500020200" pitchFamily="18" charset="0"/>
                <a:cs typeface="Noto Serif" panose="02020600060500020200" pitchFamily="18" charset="0"/>
              </a:rPr>
              <a:t>oczywisty</a:t>
            </a:r>
            <a:r>
              <a:rPr lang="pl-PL" sz="1800" dirty="0">
                <a:ea typeface="Noto Serif" panose="02020600060500020200" pitchFamily="18" charset="0"/>
                <a:cs typeface="Noto Serif" panose="02020600060500020200" pitchFamily="18" charset="0"/>
              </a:rPr>
              <a:t> ze stanu techniki,</a:t>
            </a:r>
          </a:p>
          <a:p>
            <a:r>
              <a:rPr lang="pl-PL" sz="1800" dirty="0">
                <a:ea typeface="Noto Serif" panose="02020600060500020200" pitchFamily="18" charset="0"/>
                <a:cs typeface="Noto Serif" panose="02020600060500020200" pitchFamily="18" charset="0"/>
              </a:rPr>
              <a:t>„Oczywisty” – oznacza wszystko, co nie wykracza poza zwykły postęp technologiczny, a jedynie wynika w sposób jasny i logicznych ze stanu techniki, tj. nie wymaga korzystania z umiejętności wykraczających poza te, których oczekuje się od znawcy. Wynalazek nie powinien być tylko prostą konsekwencją, rozwinięciem istniejącego stanu wiedzy, </a:t>
            </a:r>
          </a:p>
          <a:p>
            <a:pPr marL="0" indent="0">
              <a:buNone/>
            </a:pPr>
            <a:r>
              <a:rPr lang="pl-PL" sz="1800" dirty="0">
                <a:ea typeface="Noto Serif" panose="02020600060500020200" pitchFamily="18" charset="0"/>
                <a:cs typeface="Noto Serif" panose="02020600060500020200" pitchFamily="18" charset="0"/>
              </a:rPr>
              <a:t>Wynalazek powinien wywoływać nieoczekiwany efekt techniczny, stanowić pewnego rodzaju zaskoczenie dla znawcy określonej dziedziny,</a:t>
            </a:r>
          </a:p>
          <a:p>
            <a:r>
              <a:rPr lang="pl-PL" sz="1800" dirty="0">
                <a:ea typeface="Noto Serif" panose="02020600060500020200" pitchFamily="18" charset="0"/>
                <a:cs typeface="Noto Serif" panose="02020600060500020200" pitchFamily="18" charset="0"/>
              </a:rPr>
              <a:t>Znawca – osoba fikcyjna lub grupa osób, która ma przeciętną wiedzę i umiejętności praktyczne w danej dziedzinie techniki. Osoba ta jest świadoma tego, jaka była ogólna wiedza w danej dziedzinie, w określonej dacie, a także jest w stanie urzeczywistnić zgłoszone rozwiązanie, o ile zostało ujawnione wystarczająco i sposób zgodny z </a:t>
            </a:r>
            <a:r>
              <a:rPr lang="pl-PL" sz="1800" dirty="0" err="1">
                <a:ea typeface="Noto Serif" panose="02020600060500020200" pitchFamily="18" charset="0"/>
                <a:cs typeface="Noto Serif" panose="02020600060500020200" pitchFamily="18" charset="0"/>
              </a:rPr>
              <a:t>pwp</a:t>
            </a:r>
            <a:r>
              <a:rPr lang="pl-PL" sz="1800" dirty="0">
                <a:ea typeface="Noto Serif" panose="02020600060500020200" pitchFamily="18" charset="0"/>
                <a:cs typeface="Noto Serif" panose="02020600060500020200" pitchFamily="18" charset="0"/>
              </a:rPr>
              <a:t> </a:t>
            </a:r>
            <a:r>
              <a:rPr lang="pl-PL" sz="1800" dirty="0">
                <a:ea typeface="Noto Serif" panose="02020600060500020200" pitchFamily="18" charset="0"/>
                <a:cs typeface="Noto Serif" panose="02020600060500020200" pitchFamily="18" charset="0"/>
                <a:sym typeface="Wingdings" pitchFamily="2" charset="2"/>
              </a:rPr>
              <a:t> wykwalifikowany praktyk</a:t>
            </a:r>
            <a:endParaRPr lang="pl-PL" sz="1800" dirty="0">
              <a:ea typeface="Noto Serif" panose="02020600060500020200" pitchFamily="18" charset="0"/>
              <a:cs typeface="Noto Serif" panose="02020600060500020200" pitchFamily="18" charset="0"/>
            </a:endParaRPr>
          </a:p>
          <a:p>
            <a:pPr marL="0" indent="0">
              <a:buNone/>
            </a:pPr>
            <a:r>
              <a:rPr lang="pl-PL" sz="1800" u="sng" dirty="0">
                <a:ea typeface="Noto Serif" panose="02020600060500020200" pitchFamily="18" charset="0"/>
                <a:cs typeface="Noto Serif" panose="02020600060500020200" pitchFamily="18" charset="0"/>
              </a:rPr>
              <a:t>Ważne: </a:t>
            </a:r>
            <a:r>
              <a:rPr lang="pl-PL" sz="1800" dirty="0">
                <a:ea typeface="Noto Serif" panose="02020600060500020200" pitchFamily="18" charset="0"/>
                <a:cs typeface="Noto Serif" panose="02020600060500020200" pitchFamily="18" charset="0"/>
              </a:rPr>
              <a:t>przesłanka ta dotyczy tylko wynalazków i nie występuje w przypadku wzorów użytkowych. Jeśli spełnione są pozostałe kryteria dotyczące urządzenia zgłoszonego jako wynalazek, możliwa jest konwersja zgłoszenia tego wynalazku w zgłoszenie wzoru użytkowego. </a:t>
            </a:r>
          </a:p>
        </p:txBody>
      </p:sp>
      <p:sp>
        <p:nvSpPr>
          <p:cNvPr id="8" name="pole tekstowe 7">
            <a:extLst>
              <a:ext uri="{FF2B5EF4-FFF2-40B4-BE49-F238E27FC236}">
                <a16:creationId xmlns:a16="http://schemas.microsoft.com/office/drawing/2014/main" id="{FE3EC50F-6B9C-39C8-212E-714CBC36C1A0}"/>
              </a:ext>
            </a:extLst>
          </p:cNvPr>
          <p:cNvSpPr txBox="1"/>
          <p:nvPr/>
        </p:nvSpPr>
        <p:spPr>
          <a:xfrm>
            <a:off x="2775207" y="6657945"/>
            <a:ext cx="2375971" cy="200055"/>
          </a:xfrm>
          <a:prstGeom prst="rect">
            <a:avLst/>
          </a:prstGeom>
          <a:solidFill>
            <a:srgbClr val="000000"/>
          </a:solidFill>
        </p:spPr>
        <p:txBody>
          <a:bodyPr wrap="none" rtlCol="0">
            <a:spAutoFit/>
          </a:bodyPr>
          <a:lstStyle/>
          <a:p>
            <a:pPr algn="r">
              <a:spcAft>
                <a:spcPts val="600"/>
              </a:spcAft>
            </a:pPr>
            <a:r>
              <a:rPr lang="pl-PL" sz="700">
                <a:solidFill>
                  <a:srgbClr val="FFFFFF"/>
                </a:solidFill>
                <a:hlinkClick r:id="rId3" tooltip="https://blog.patentology.com.au/2013/04/the-perils-of-professional-experts.html">
                  <a:extLst>
                    <a:ext uri="{A12FA001-AC4F-418D-AE19-62706E023703}">
                      <ahyp:hlinkClr xmlns:ahyp="http://schemas.microsoft.com/office/drawing/2018/hyperlinkcolor" val="tx"/>
                    </a:ext>
                  </a:extLst>
                </a:hlinkClick>
              </a:rPr>
              <a:t>To zdjęcie</a:t>
            </a:r>
            <a:r>
              <a:rPr lang="pl-PL" sz="700">
                <a:solidFill>
                  <a:srgbClr val="FFFFFF"/>
                </a:solidFill>
              </a:rPr>
              <a:t>, autor: Nieznany autor, licencja: </a:t>
            </a:r>
            <a:r>
              <a:rPr lang="pl-PL"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pl-PL" sz="700">
              <a:solidFill>
                <a:srgbClr val="FFFFFF"/>
              </a:solidFill>
            </a:endParaRPr>
          </a:p>
        </p:txBody>
      </p:sp>
    </p:spTree>
    <p:extLst>
      <p:ext uri="{BB962C8B-B14F-4D97-AF65-F5344CB8AC3E}">
        <p14:creationId xmlns:p14="http://schemas.microsoft.com/office/powerpoint/2010/main" val="18401733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1EA8AD9-A9A3-344C-B562-D8B751C2AC3C}"/>
              </a:ext>
            </a:extLst>
          </p:cNvPr>
          <p:cNvSpPr>
            <a:spLocks noGrp="1"/>
          </p:cNvSpPr>
          <p:nvPr>
            <p:ph type="title"/>
          </p:nvPr>
        </p:nvSpPr>
        <p:spPr>
          <a:xfrm>
            <a:off x="572529" y="140803"/>
            <a:ext cx="6096000" cy="1125415"/>
          </a:xfrm>
        </p:spPr>
        <p:txBody>
          <a:bodyPr>
            <a:normAutofit fontScale="90000"/>
          </a:bodyPr>
          <a:lstStyle/>
          <a:p>
            <a:pPr algn="ctr"/>
            <a:r>
              <a:rPr lang="pl-PL" dirty="0">
                <a:ea typeface="Noto Serif" panose="02020600060500020200" pitchFamily="18" charset="0"/>
                <a:cs typeface="Noto Serif" panose="02020600060500020200" pitchFamily="18" charset="0"/>
              </a:rPr>
              <a:t>Przemysłowe zastosowanie</a:t>
            </a:r>
          </a:p>
        </p:txBody>
      </p:sp>
      <p:sp>
        <p:nvSpPr>
          <p:cNvPr id="3" name="Symbol zastępczy zawartości 2">
            <a:extLst>
              <a:ext uri="{FF2B5EF4-FFF2-40B4-BE49-F238E27FC236}">
                <a16:creationId xmlns:a16="http://schemas.microsoft.com/office/drawing/2014/main" id="{89A627C9-F399-D04D-82C9-125427F06406}"/>
              </a:ext>
            </a:extLst>
          </p:cNvPr>
          <p:cNvSpPr>
            <a:spLocks noGrp="1"/>
          </p:cNvSpPr>
          <p:nvPr>
            <p:ph idx="1"/>
          </p:nvPr>
        </p:nvSpPr>
        <p:spPr>
          <a:xfrm>
            <a:off x="432485" y="1266218"/>
            <a:ext cx="6376087" cy="4917989"/>
          </a:xfrm>
        </p:spPr>
        <p:txBody>
          <a:bodyPr>
            <a:noAutofit/>
          </a:bodyPr>
          <a:lstStyle/>
          <a:p>
            <a:pPr>
              <a:lnSpc>
                <a:spcPct val="90000"/>
              </a:lnSpc>
            </a:pPr>
            <a:r>
              <a:rPr lang="pl-PL" sz="2400" dirty="0">
                <a:ea typeface="Noto Serif" panose="02020600060500020200" pitchFamily="18" charset="0"/>
                <a:cs typeface="Noto Serif" panose="02020600060500020200" pitchFamily="18" charset="0"/>
              </a:rPr>
              <a:t>Według wynalazku może być uzyskiwany wytwór lub wykorzystywany sposób, w rozumieniu technicznym, w jakiejkolwiek działalności przemysłowej, nie wykluczając rolnictwa,</a:t>
            </a:r>
          </a:p>
          <a:p>
            <a:pPr>
              <a:lnSpc>
                <a:spcPct val="90000"/>
              </a:lnSpc>
            </a:pPr>
            <a:r>
              <a:rPr lang="pl-PL" sz="2400" dirty="0">
                <a:ea typeface="Noto Serif" panose="02020600060500020200" pitchFamily="18" charset="0"/>
                <a:cs typeface="Noto Serif" panose="02020600060500020200" pitchFamily="18" charset="0"/>
              </a:rPr>
              <a:t>Każda działalność o charakterze technicznym, </a:t>
            </a:r>
          </a:p>
          <a:p>
            <a:pPr>
              <a:lnSpc>
                <a:spcPct val="90000"/>
              </a:lnSpc>
            </a:pPr>
            <a:r>
              <a:rPr lang="pl-PL" sz="2400" dirty="0">
                <a:ea typeface="Noto Serif" panose="02020600060500020200" pitchFamily="18" charset="0"/>
                <a:cs typeface="Noto Serif" panose="02020600060500020200" pitchFamily="18" charset="0"/>
              </a:rPr>
              <a:t>Rozwiązanie musi być powtarzalne – tj. gwarantować osiąganie każdorazowo, zgodnie z zasadami nauki zamierzonego celu.</a:t>
            </a:r>
          </a:p>
          <a:p>
            <a:r>
              <a:rPr lang="pl-PL" sz="2400" dirty="0">
                <a:effectLst/>
              </a:rPr>
              <a:t>Np. zbudowanie wehikułu czasu jest jedynie wizją i ideą, zatem do momentu, gdy ktoś́ nie będzie w stanie zbudować́ takiego urządzenia, pomysł ten nie będzie nadawał się̨ do opatentowania. </a:t>
            </a:r>
            <a:r>
              <a:rPr lang="pl-PL" sz="2400" dirty="0">
                <a:ea typeface="Noto Serif" panose="02020600060500020200" pitchFamily="18" charset="0"/>
                <a:cs typeface="Noto Serif" panose="02020600060500020200" pitchFamily="18" charset="0"/>
              </a:rPr>
              <a:t> </a:t>
            </a:r>
          </a:p>
        </p:txBody>
      </p:sp>
      <p:pic>
        <p:nvPicPr>
          <p:cNvPr id="5" name="Obraz 4" descr="Obraz zawierający niebo, zewnętrzne, zachmurzenie, piaszczysty&#10;&#10;Opis wygenerowany automatycznie">
            <a:extLst>
              <a:ext uri="{FF2B5EF4-FFF2-40B4-BE49-F238E27FC236}">
                <a16:creationId xmlns:a16="http://schemas.microsoft.com/office/drawing/2014/main" id="{A091C5F6-31DA-DE44-A3BF-01ADD605E1B7}"/>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7523" r="23340" b="-2"/>
          <a:stretch/>
        </p:blipFill>
        <p:spPr>
          <a:xfrm>
            <a:off x="7152497" y="11883"/>
            <a:ext cx="5039503" cy="6846117"/>
          </a:xfrm>
          <a:prstGeom prst="rect">
            <a:avLst/>
          </a:prstGeom>
          <a:ln>
            <a:noFill/>
          </a:ln>
          <a:effectLst>
            <a:softEdge rad="112500"/>
          </a:effectLst>
        </p:spPr>
      </p:pic>
    </p:spTree>
    <p:extLst>
      <p:ext uri="{BB962C8B-B14F-4D97-AF65-F5344CB8AC3E}">
        <p14:creationId xmlns:p14="http://schemas.microsoft.com/office/powerpoint/2010/main" val="1000412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descr="Obraz zawierający w pomieszczeniu, kwadrat&#10;&#10;Opis wygenerowany automatycznie">
            <a:extLst>
              <a:ext uri="{FF2B5EF4-FFF2-40B4-BE49-F238E27FC236}">
                <a16:creationId xmlns:a16="http://schemas.microsoft.com/office/drawing/2014/main" id="{35AB8EDF-D886-0F3C-B86F-FAA040A7D611}"/>
              </a:ext>
            </a:extLst>
          </p:cNvPr>
          <p:cNvPicPr>
            <a:picLocks noChangeAspect="1"/>
          </p:cNvPicPr>
          <p:nvPr/>
        </p:nvPicPr>
        <p:blipFill>
          <a:blip r:embed="rId2">
            <a:extLst>
              <a:ext uri="{837473B0-CC2E-450A-ABE3-18F120FF3D39}">
                <a1611:picAttrSrcUrl xmlns:a1611="http://schemas.microsoft.com/office/drawing/2016/11/main" r:id="rId3"/>
              </a:ext>
            </a:extLst>
          </a:blip>
          <a:srcRect l="8706" r="11983"/>
          <a:stretch/>
        </p:blipFill>
        <p:spPr>
          <a:xfrm>
            <a:off x="2522356" y="10"/>
            <a:ext cx="9669642" cy="6857990"/>
          </a:xfrm>
          <a:prstGeom prst="rect">
            <a:avLst/>
          </a:prstGeom>
        </p:spPr>
      </p:pic>
      <p:sp>
        <p:nvSpPr>
          <p:cNvPr id="2" name="Tytuł 1">
            <a:extLst>
              <a:ext uri="{FF2B5EF4-FFF2-40B4-BE49-F238E27FC236}">
                <a16:creationId xmlns:a16="http://schemas.microsoft.com/office/drawing/2014/main" id="{D9FEEF92-AC21-D48F-72EE-3D0CF6FAEFE0}"/>
              </a:ext>
            </a:extLst>
          </p:cNvPr>
          <p:cNvSpPr>
            <a:spLocks noGrp="1"/>
          </p:cNvSpPr>
          <p:nvPr>
            <p:ph type="title"/>
          </p:nvPr>
        </p:nvSpPr>
        <p:spPr>
          <a:xfrm>
            <a:off x="838200" y="365125"/>
            <a:ext cx="3822189" cy="1899912"/>
          </a:xfrm>
        </p:spPr>
        <p:txBody>
          <a:bodyPr>
            <a:normAutofit/>
          </a:bodyPr>
          <a:lstStyle/>
          <a:p>
            <a:r>
              <a:rPr lang="pl-PL" sz="4000"/>
              <a:t>Jednolitość wynalazku </a:t>
            </a:r>
          </a:p>
        </p:txBody>
      </p:sp>
      <p:sp>
        <p:nvSpPr>
          <p:cNvPr id="3" name="Symbol zastępczy zawartości 2">
            <a:extLst>
              <a:ext uri="{FF2B5EF4-FFF2-40B4-BE49-F238E27FC236}">
                <a16:creationId xmlns:a16="http://schemas.microsoft.com/office/drawing/2014/main" id="{89210F57-9BB1-5D83-6CCB-1C7B63F6CED0}"/>
              </a:ext>
            </a:extLst>
          </p:cNvPr>
          <p:cNvSpPr>
            <a:spLocks noGrp="1"/>
          </p:cNvSpPr>
          <p:nvPr>
            <p:ph idx="1"/>
          </p:nvPr>
        </p:nvSpPr>
        <p:spPr>
          <a:xfrm>
            <a:off x="321276" y="1977081"/>
            <a:ext cx="4339113" cy="4695568"/>
          </a:xfrm>
        </p:spPr>
        <p:txBody>
          <a:bodyPr>
            <a:normAutofit/>
          </a:bodyPr>
          <a:lstStyle/>
          <a:p>
            <a:r>
              <a:rPr lang="pl-PL" sz="2000" dirty="0"/>
              <a:t>Zgłoszenie może obejmować jeden lub więcej wynalazków, ale połączonych ze sobą w taki sposób, że stanowią one wyraźnie </a:t>
            </a:r>
            <a:r>
              <a:rPr lang="pl-PL" sz="2000" b="1" dirty="0"/>
              <a:t>jeden pomysł wynalazczy</a:t>
            </a:r>
            <a:r>
              <a:rPr lang="pl-PL" sz="2000" dirty="0"/>
              <a:t> (art. 34 </a:t>
            </a:r>
            <a:r>
              <a:rPr lang="pl-PL" sz="2000" dirty="0" err="1"/>
              <a:t>p.w.p</a:t>
            </a:r>
            <a:r>
              <a:rPr lang="pl-PL" sz="2000" dirty="0"/>
              <a:t>.)</a:t>
            </a:r>
          </a:p>
          <a:p>
            <a:r>
              <a:rPr lang="pl-PL" sz="2000" dirty="0"/>
              <a:t>Kilka wynalazków ujętych w jednym zgłoszeniu </a:t>
            </a:r>
            <a:r>
              <a:rPr lang="pl-PL" sz="2000" dirty="0">
                <a:sym typeface="Wingdings" pitchFamily="2" charset="2"/>
              </a:rPr>
              <a:t> musi istnieć między nimi związek techniczny oparty na jednej lub wielu wspólnych lub wzajemnie sobie odpowiadających cechach technicznych, spośród tych, które określają wkład wnoszony przez każdy z wynalazków do stanu techniki. </a:t>
            </a:r>
            <a:endParaRPr lang="pl-PL" sz="2000" dirty="0"/>
          </a:p>
        </p:txBody>
      </p:sp>
    </p:spTree>
    <p:extLst>
      <p:ext uri="{BB962C8B-B14F-4D97-AF65-F5344CB8AC3E}">
        <p14:creationId xmlns:p14="http://schemas.microsoft.com/office/powerpoint/2010/main" val="30196275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930ECAC-7063-574C-ABB5-E90DAFBD1020}"/>
              </a:ext>
            </a:extLst>
          </p:cNvPr>
          <p:cNvSpPr>
            <a:spLocks noGrp="1"/>
          </p:cNvSpPr>
          <p:nvPr>
            <p:ph type="title"/>
          </p:nvPr>
        </p:nvSpPr>
        <p:spPr>
          <a:xfrm>
            <a:off x="1137033" y="670559"/>
            <a:ext cx="4683321" cy="2148841"/>
          </a:xfrm>
        </p:spPr>
        <p:txBody>
          <a:bodyPr anchor="t">
            <a:normAutofit/>
          </a:bodyPr>
          <a:lstStyle/>
          <a:p>
            <a:r>
              <a:rPr lang="pl-PL"/>
              <a:t>Wyłączenia</a:t>
            </a:r>
          </a:p>
        </p:txBody>
      </p:sp>
      <p:pic>
        <p:nvPicPr>
          <p:cNvPr id="4" name="Obraz 3">
            <a:extLst>
              <a:ext uri="{FF2B5EF4-FFF2-40B4-BE49-F238E27FC236}">
                <a16:creationId xmlns:a16="http://schemas.microsoft.com/office/drawing/2014/main" id="{E6E017F9-DAB8-A92B-D58A-58D6D215C01E}"/>
              </a:ext>
            </a:extLst>
          </p:cNvPr>
          <p:cNvPicPr>
            <a:picLocks noChangeAspect="1"/>
          </p:cNvPicPr>
          <p:nvPr/>
        </p:nvPicPr>
        <p:blipFill>
          <a:blip r:embed="rId2">
            <a:extLst>
              <a:ext uri="{837473B0-CC2E-450A-ABE3-18F120FF3D39}">
                <a1611:picAttrSrcUrl xmlns:a1611="http://schemas.microsoft.com/office/drawing/2016/11/main" r:id="rId3"/>
              </a:ext>
            </a:extLst>
          </a:blip>
          <a:srcRect l="3347" r="1" b="1"/>
          <a:stretch/>
        </p:blipFill>
        <p:spPr>
          <a:xfrm>
            <a:off x="1" y="3105151"/>
            <a:ext cx="6448424" cy="3752849"/>
          </a:xfrm>
          <a:custGeom>
            <a:avLst/>
            <a:gdLst/>
            <a:ahLst/>
            <a:cxnLst/>
            <a:rect l="l" t="t" r="r" b="b"/>
            <a:pathLst>
              <a:path w="6448424" h="3752849">
                <a:moveTo>
                  <a:pt x="0" y="0"/>
                </a:moveTo>
                <a:lnTo>
                  <a:pt x="137978" y="22215"/>
                </a:lnTo>
                <a:cubicBezTo>
                  <a:pt x="196046" y="32277"/>
                  <a:pt x="252469" y="42437"/>
                  <a:pt x="295660" y="49771"/>
                </a:cubicBezTo>
                <a:cubicBezTo>
                  <a:pt x="364885" y="66610"/>
                  <a:pt x="403214" y="32071"/>
                  <a:pt x="456941" y="65635"/>
                </a:cubicBezTo>
                <a:cubicBezTo>
                  <a:pt x="529612" y="69090"/>
                  <a:pt x="662508" y="71245"/>
                  <a:pt x="731691" y="70501"/>
                </a:cubicBezTo>
                <a:cubicBezTo>
                  <a:pt x="768741" y="62400"/>
                  <a:pt x="808263" y="64633"/>
                  <a:pt x="841820" y="61171"/>
                </a:cubicBezTo>
                <a:cubicBezTo>
                  <a:pt x="958973" y="43639"/>
                  <a:pt x="1009730" y="45863"/>
                  <a:pt x="1068219" y="39136"/>
                </a:cubicBezTo>
                <a:cubicBezTo>
                  <a:pt x="1104329" y="33447"/>
                  <a:pt x="1156536" y="44203"/>
                  <a:pt x="1174190" y="38808"/>
                </a:cubicBezTo>
                <a:cubicBezTo>
                  <a:pt x="1188943" y="36385"/>
                  <a:pt x="1213832" y="14880"/>
                  <a:pt x="1225923" y="34507"/>
                </a:cubicBezTo>
                <a:cubicBezTo>
                  <a:pt x="1305283" y="8501"/>
                  <a:pt x="1319617" y="30839"/>
                  <a:pt x="1385617" y="18003"/>
                </a:cubicBezTo>
                <a:cubicBezTo>
                  <a:pt x="1461876" y="-26747"/>
                  <a:pt x="1519510" y="56342"/>
                  <a:pt x="1563967" y="4638"/>
                </a:cubicBezTo>
                <a:lnTo>
                  <a:pt x="1676634" y="10582"/>
                </a:lnTo>
                <a:lnTo>
                  <a:pt x="1769429" y="20265"/>
                </a:lnTo>
                <a:cubicBezTo>
                  <a:pt x="1790625" y="23534"/>
                  <a:pt x="1880369" y="18448"/>
                  <a:pt x="1900584" y="27732"/>
                </a:cubicBezTo>
                <a:cubicBezTo>
                  <a:pt x="2072430" y="22762"/>
                  <a:pt x="2014935" y="5831"/>
                  <a:pt x="2127041" y="22101"/>
                </a:cubicBezTo>
                <a:cubicBezTo>
                  <a:pt x="2168847" y="65820"/>
                  <a:pt x="2153052" y="28773"/>
                  <a:pt x="2211644" y="44507"/>
                </a:cubicBezTo>
                <a:cubicBezTo>
                  <a:pt x="2211201" y="9921"/>
                  <a:pt x="2277596" y="73686"/>
                  <a:pt x="2299605" y="38004"/>
                </a:cubicBezTo>
                <a:cubicBezTo>
                  <a:pt x="2309570" y="41997"/>
                  <a:pt x="2318531" y="46991"/>
                  <a:pt x="2327359" y="52270"/>
                </a:cubicBezTo>
                <a:lnTo>
                  <a:pt x="2331995" y="55017"/>
                </a:lnTo>
                <a:lnTo>
                  <a:pt x="2353777" y="59755"/>
                </a:lnTo>
                <a:lnTo>
                  <a:pt x="2355893" y="68914"/>
                </a:lnTo>
                <a:lnTo>
                  <a:pt x="2385794" y="81650"/>
                </a:lnTo>
                <a:cubicBezTo>
                  <a:pt x="2397613" y="85211"/>
                  <a:pt x="2411061" y="87627"/>
                  <a:pt x="2427010" y="88184"/>
                </a:cubicBezTo>
                <a:cubicBezTo>
                  <a:pt x="2486314" y="76422"/>
                  <a:pt x="2553170" y="126870"/>
                  <a:pt x="2627153" y="110451"/>
                </a:cubicBezTo>
                <a:cubicBezTo>
                  <a:pt x="2653722" y="107383"/>
                  <a:pt x="2732043" y="116068"/>
                  <a:pt x="2744462" y="128780"/>
                </a:cubicBezTo>
                <a:cubicBezTo>
                  <a:pt x="2760299" y="132873"/>
                  <a:pt x="2780248" y="130843"/>
                  <a:pt x="2785202" y="143610"/>
                </a:cubicBezTo>
                <a:cubicBezTo>
                  <a:pt x="2794558" y="159316"/>
                  <a:pt x="2856498" y="142821"/>
                  <a:pt x="2844667" y="159029"/>
                </a:cubicBezTo>
                <a:cubicBezTo>
                  <a:pt x="2888530" y="147871"/>
                  <a:pt x="2914187" y="181391"/>
                  <a:pt x="2946649" y="192330"/>
                </a:cubicBezTo>
                <a:cubicBezTo>
                  <a:pt x="2981872" y="180417"/>
                  <a:pt x="3015239" y="215115"/>
                  <a:pt x="3088812" y="226485"/>
                </a:cubicBezTo>
                <a:cubicBezTo>
                  <a:pt x="3127734" y="212524"/>
                  <a:pt x="3138301" y="234381"/>
                  <a:pt x="3208669" y="217774"/>
                </a:cubicBezTo>
                <a:cubicBezTo>
                  <a:pt x="3242208" y="219284"/>
                  <a:pt x="3229623" y="233297"/>
                  <a:pt x="3290045" y="235553"/>
                </a:cubicBezTo>
                <a:cubicBezTo>
                  <a:pt x="3399655" y="215239"/>
                  <a:pt x="3444518" y="245862"/>
                  <a:pt x="3529335" y="249571"/>
                </a:cubicBezTo>
                <a:cubicBezTo>
                  <a:pt x="3623697" y="257405"/>
                  <a:pt x="3587652" y="268832"/>
                  <a:pt x="3716766" y="252690"/>
                </a:cubicBezTo>
                <a:cubicBezTo>
                  <a:pt x="3723469" y="267318"/>
                  <a:pt x="3737863" y="269842"/>
                  <a:pt x="3765333" y="266823"/>
                </a:cubicBezTo>
                <a:cubicBezTo>
                  <a:pt x="3810754" y="271601"/>
                  <a:pt x="3792745" y="303866"/>
                  <a:pt x="3846897" y="290090"/>
                </a:cubicBezTo>
                <a:cubicBezTo>
                  <a:pt x="3830941" y="306608"/>
                  <a:pt x="3929114" y="308026"/>
                  <a:pt x="3900217" y="323590"/>
                </a:cubicBezTo>
                <a:cubicBezTo>
                  <a:pt x="3922367" y="343425"/>
                  <a:pt x="3948574" y="318948"/>
                  <a:pt x="3971444" y="336662"/>
                </a:cubicBezTo>
                <a:cubicBezTo>
                  <a:pt x="4002781" y="344193"/>
                  <a:pt x="3960997" y="315419"/>
                  <a:pt x="3997868" y="318867"/>
                </a:cubicBezTo>
                <a:cubicBezTo>
                  <a:pt x="4041159" y="326219"/>
                  <a:pt x="4055435" y="293981"/>
                  <a:pt x="4070852" y="339615"/>
                </a:cubicBezTo>
                <a:cubicBezTo>
                  <a:pt x="4121286" y="335828"/>
                  <a:pt x="4121920" y="355506"/>
                  <a:pt x="4180483" y="373369"/>
                </a:cubicBezTo>
                <a:cubicBezTo>
                  <a:pt x="4211379" y="366707"/>
                  <a:pt x="4230171" y="374664"/>
                  <a:pt x="4246264" y="387458"/>
                </a:cubicBezTo>
                <a:cubicBezTo>
                  <a:pt x="4308508" y="393310"/>
                  <a:pt x="4357326" y="416142"/>
                  <a:pt x="4423169" y="431783"/>
                </a:cubicBezTo>
                <a:lnTo>
                  <a:pt x="4446752" y="435383"/>
                </a:lnTo>
                <a:lnTo>
                  <a:pt x="4446954" y="435566"/>
                </a:lnTo>
                <a:cubicBezTo>
                  <a:pt x="4508528" y="480137"/>
                  <a:pt x="4617740" y="529869"/>
                  <a:pt x="4662523" y="553169"/>
                </a:cubicBezTo>
                <a:cubicBezTo>
                  <a:pt x="4720320" y="547046"/>
                  <a:pt x="4678644" y="560102"/>
                  <a:pt x="4715641" y="575354"/>
                </a:cubicBezTo>
                <a:cubicBezTo>
                  <a:pt x="4682056" y="593278"/>
                  <a:pt x="4768370" y="586520"/>
                  <a:pt x="4742071" y="614016"/>
                </a:cubicBezTo>
                <a:cubicBezTo>
                  <a:pt x="4749637" y="615922"/>
                  <a:pt x="4757797" y="616899"/>
                  <a:pt x="4766183" y="617675"/>
                </a:cubicBezTo>
                <a:lnTo>
                  <a:pt x="4770562" y="618094"/>
                </a:lnTo>
                <a:lnTo>
                  <a:pt x="4783240" y="624350"/>
                </a:lnTo>
                <a:lnTo>
                  <a:pt x="4792882" y="620401"/>
                </a:lnTo>
                <a:lnTo>
                  <a:pt x="4816310" y="625721"/>
                </a:lnTo>
                <a:cubicBezTo>
                  <a:pt x="4824144" y="628595"/>
                  <a:pt x="4831482" y="632720"/>
                  <a:pt x="4837953" y="638824"/>
                </a:cubicBezTo>
                <a:cubicBezTo>
                  <a:pt x="4848645" y="668753"/>
                  <a:pt x="4922266" y="669148"/>
                  <a:pt x="4933914" y="707398"/>
                </a:cubicBezTo>
                <a:cubicBezTo>
                  <a:pt x="4940833" y="719653"/>
                  <a:pt x="4978358" y="746502"/>
                  <a:pt x="4995259" y="744825"/>
                </a:cubicBezTo>
                <a:cubicBezTo>
                  <a:pt x="5005107" y="749034"/>
                  <a:pt x="5010567" y="758092"/>
                  <a:pt x="5024744" y="753396"/>
                </a:cubicBezTo>
                <a:cubicBezTo>
                  <a:pt x="5047511" y="761361"/>
                  <a:pt x="5109162" y="783016"/>
                  <a:pt x="5131877" y="792613"/>
                </a:cubicBezTo>
                <a:cubicBezTo>
                  <a:pt x="5132671" y="802792"/>
                  <a:pt x="5144554" y="806683"/>
                  <a:pt x="5161031" y="810975"/>
                </a:cubicBezTo>
                <a:lnTo>
                  <a:pt x="5176815" y="815342"/>
                </a:lnTo>
                <a:lnTo>
                  <a:pt x="5180064" y="831233"/>
                </a:lnTo>
                <a:cubicBezTo>
                  <a:pt x="5202966" y="819270"/>
                  <a:pt x="5188976" y="863361"/>
                  <a:pt x="5215059" y="865080"/>
                </a:cubicBezTo>
                <a:cubicBezTo>
                  <a:pt x="5235765" y="864786"/>
                  <a:pt x="5236347" y="878098"/>
                  <a:pt x="5245643" y="887119"/>
                </a:cubicBezTo>
                <a:cubicBezTo>
                  <a:pt x="5267660" y="891609"/>
                  <a:pt x="5295742" y="939348"/>
                  <a:pt x="5295952" y="957174"/>
                </a:cubicBezTo>
                <a:cubicBezTo>
                  <a:pt x="5284322" y="1008946"/>
                  <a:pt x="5374979" y="1038019"/>
                  <a:pt x="5367826" y="1079140"/>
                </a:cubicBezTo>
                <a:cubicBezTo>
                  <a:pt x="5371668" y="1089190"/>
                  <a:pt x="5377921" y="1097135"/>
                  <a:pt x="5385646" y="1103730"/>
                </a:cubicBezTo>
                <a:lnTo>
                  <a:pt x="5410965" y="1119397"/>
                </a:lnTo>
                <a:lnTo>
                  <a:pt x="5436960" y="1130910"/>
                </a:lnTo>
                <a:lnTo>
                  <a:pt x="5442083" y="1133134"/>
                </a:lnTo>
                <a:cubicBezTo>
                  <a:pt x="5451910" y="1137346"/>
                  <a:pt x="5457170" y="1169188"/>
                  <a:pt x="5465219" y="1174479"/>
                </a:cubicBezTo>
                <a:cubicBezTo>
                  <a:pt x="5488744" y="1195184"/>
                  <a:pt x="5467141" y="1223401"/>
                  <a:pt x="5488171" y="1238604"/>
                </a:cubicBezTo>
                <a:cubicBezTo>
                  <a:pt x="5523491" y="1271811"/>
                  <a:pt x="5486623" y="1305961"/>
                  <a:pt x="5562172" y="1320840"/>
                </a:cubicBezTo>
                <a:cubicBezTo>
                  <a:pt x="5601634" y="1385316"/>
                  <a:pt x="5636528" y="1453139"/>
                  <a:pt x="5686905" y="1512529"/>
                </a:cubicBezTo>
                <a:cubicBezTo>
                  <a:pt x="5729049" y="1575678"/>
                  <a:pt x="5699691" y="1553768"/>
                  <a:pt x="5748726" y="1623716"/>
                </a:cubicBezTo>
                <a:cubicBezTo>
                  <a:pt x="5783098" y="1689734"/>
                  <a:pt x="5789710" y="1639740"/>
                  <a:pt x="5842593" y="1726595"/>
                </a:cubicBezTo>
                <a:cubicBezTo>
                  <a:pt x="5837824" y="1733043"/>
                  <a:pt x="5862023" y="1845188"/>
                  <a:pt x="5861042" y="1851837"/>
                </a:cubicBezTo>
                <a:cubicBezTo>
                  <a:pt x="5874156" y="1887981"/>
                  <a:pt x="5901790" y="1919218"/>
                  <a:pt x="5921290" y="1943460"/>
                </a:cubicBezTo>
                <a:lnTo>
                  <a:pt x="5978046" y="1997284"/>
                </a:lnTo>
                <a:lnTo>
                  <a:pt x="5992479" y="2056720"/>
                </a:lnTo>
                <a:cubicBezTo>
                  <a:pt x="6011078" y="2079033"/>
                  <a:pt x="6072687" y="2117397"/>
                  <a:pt x="6089639" y="2131171"/>
                </a:cubicBezTo>
                <a:lnTo>
                  <a:pt x="6094199" y="2139379"/>
                </a:lnTo>
                <a:lnTo>
                  <a:pt x="6094822" y="2139386"/>
                </a:lnTo>
                <a:cubicBezTo>
                  <a:pt x="6096947" y="2140841"/>
                  <a:pt x="6098876" y="2143416"/>
                  <a:pt x="6100692" y="2147736"/>
                </a:cubicBezTo>
                <a:lnTo>
                  <a:pt x="6102516" y="2154343"/>
                </a:lnTo>
                <a:lnTo>
                  <a:pt x="6111361" y="2170264"/>
                </a:lnTo>
                <a:lnTo>
                  <a:pt x="6215475" y="2270153"/>
                </a:lnTo>
                <a:lnTo>
                  <a:pt x="6255966" y="2335401"/>
                </a:lnTo>
                <a:lnTo>
                  <a:pt x="6272711" y="2385144"/>
                </a:lnTo>
                <a:cubicBezTo>
                  <a:pt x="6282320" y="2406495"/>
                  <a:pt x="6299066" y="2405139"/>
                  <a:pt x="6304347" y="2439388"/>
                </a:cubicBezTo>
                <a:cubicBezTo>
                  <a:pt x="6297131" y="2486231"/>
                  <a:pt x="6325530" y="2500962"/>
                  <a:pt x="6326729" y="2549400"/>
                </a:cubicBezTo>
                <a:cubicBezTo>
                  <a:pt x="6325926" y="2572066"/>
                  <a:pt x="6339111" y="2599957"/>
                  <a:pt x="6344663" y="2628839"/>
                </a:cubicBezTo>
                <a:lnTo>
                  <a:pt x="6375811" y="2639204"/>
                </a:lnTo>
                <a:cubicBezTo>
                  <a:pt x="6375427" y="2643533"/>
                  <a:pt x="6375041" y="2647863"/>
                  <a:pt x="6374657" y="2652193"/>
                </a:cubicBezTo>
                <a:cubicBezTo>
                  <a:pt x="6373555" y="2658134"/>
                  <a:pt x="6371943" y="2662665"/>
                  <a:pt x="6369740" y="2664642"/>
                </a:cubicBezTo>
                <a:cubicBezTo>
                  <a:pt x="6368032" y="2674540"/>
                  <a:pt x="6371528" y="2686899"/>
                  <a:pt x="6361964" y="2690172"/>
                </a:cubicBezTo>
                <a:cubicBezTo>
                  <a:pt x="6350507" y="2696218"/>
                  <a:pt x="6369375" y="2734440"/>
                  <a:pt x="6355511" y="2727335"/>
                </a:cubicBezTo>
                <a:cubicBezTo>
                  <a:pt x="6358746" y="2734104"/>
                  <a:pt x="6360434" y="2742096"/>
                  <a:pt x="6361058" y="2750592"/>
                </a:cubicBezTo>
                <a:cubicBezTo>
                  <a:pt x="6361013" y="2751998"/>
                  <a:pt x="6360970" y="2753408"/>
                  <a:pt x="6360926" y="2754814"/>
                </a:cubicBezTo>
                <a:lnTo>
                  <a:pt x="6339285" y="2810353"/>
                </a:lnTo>
                <a:cubicBezTo>
                  <a:pt x="6360091" y="2854187"/>
                  <a:pt x="6313103" y="2870086"/>
                  <a:pt x="6325672" y="2908809"/>
                </a:cubicBezTo>
                <a:cubicBezTo>
                  <a:pt x="6341563" y="2966972"/>
                  <a:pt x="6291836" y="2935388"/>
                  <a:pt x="6333498" y="3009772"/>
                </a:cubicBezTo>
                <a:cubicBezTo>
                  <a:pt x="6345476" y="3039254"/>
                  <a:pt x="6345955" y="3068963"/>
                  <a:pt x="6334947" y="3095405"/>
                </a:cubicBezTo>
                <a:lnTo>
                  <a:pt x="6344768" y="3155941"/>
                </a:lnTo>
                <a:cubicBezTo>
                  <a:pt x="6348643" y="3153663"/>
                  <a:pt x="6311793" y="3186588"/>
                  <a:pt x="6314754" y="3197987"/>
                </a:cubicBezTo>
                <a:cubicBezTo>
                  <a:pt x="6318695" y="3221971"/>
                  <a:pt x="6319257" y="3226752"/>
                  <a:pt x="6304230" y="3239690"/>
                </a:cubicBezTo>
                <a:cubicBezTo>
                  <a:pt x="6306321" y="3248567"/>
                  <a:pt x="6307305" y="3254005"/>
                  <a:pt x="6308837" y="3264003"/>
                </a:cubicBezTo>
                <a:cubicBezTo>
                  <a:pt x="6301812" y="3288243"/>
                  <a:pt x="6298529" y="3302527"/>
                  <a:pt x="6309285" y="3324103"/>
                </a:cubicBezTo>
                <a:cubicBezTo>
                  <a:pt x="6301188" y="3343007"/>
                  <a:pt x="6329285" y="3359307"/>
                  <a:pt x="6342503" y="3405661"/>
                </a:cubicBezTo>
                <a:cubicBezTo>
                  <a:pt x="6338012" y="3447477"/>
                  <a:pt x="6408325" y="3505721"/>
                  <a:pt x="6401531" y="3550593"/>
                </a:cubicBezTo>
                <a:cubicBezTo>
                  <a:pt x="6395655" y="3579549"/>
                  <a:pt x="6423437" y="3594758"/>
                  <a:pt x="6427705" y="3624684"/>
                </a:cubicBezTo>
                <a:cubicBezTo>
                  <a:pt x="6416402" y="3629199"/>
                  <a:pt x="6435787" y="3639516"/>
                  <a:pt x="6448424" y="3657106"/>
                </a:cubicBezTo>
                <a:lnTo>
                  <a:pt x="6444014" y="3752742"/>
                </a:lnTo>
                <a:cubicBezTo>
                  <a:pt x="6443990" y="3752777"/>
                  <a:pt x="6443967" y="3752813"/>
                  <a:pt x="6443946" y="3752849"/>
                </a:cubicBezTo>
                <a:lnTo>
                  <a:pt x="0" y="3752849"/>
                </a:lnTo>
                <a:close/>
              </a:path>
            </a:pathLst>
          </a:custGeom>
        </p:spPr>
      </p:pic>
      <p:sp>
        <p:nvSpPr>
          <p:cNvPr id="24" name="Symbol zastępczy zawartości 2">
            <a:extLst>
              <a:ext uri="{FF2B5EF4-FFF2-40B4-BE49-F238E27FC236}">
                <a16:creationId xmlns:a16="http://schemas.microsoft.com/office/drawing/2014/main" id="{F9DC2DB8-90ED-7145-A52B-F9E8B63A46F1}"/>
              </a:ext>
            </a:extLst>
          </p:cNvPr>
          <p:cNvSpPr>
            <a:spLocks noGrp="1"/>
          </p:cNvSpPr>
          <p:nvPr>
            <p:ph idx="1"/>
          </p:nvPr>
        </p:nvSpPr>
        <p:spPr>
          <a:xfrm>
            <a:off x="6190735" y="135924"/>
            <a:ext cx="5758249" cy="6413157"/>
          </a:xfrm>
        </p:spPr>
        <p:txBody>
          <a:bodyPr anchor="t">
            <a:normAutofit fontScale="92500" lnSpcReduction="20000"/>
          </a:bodyPr>
          <a:lstStyle/>
          <a:p>
            <a:pPr marL="0" indent="0">
              <a:buNone/>
            </a:pPr>
            <a:r>
              <a:rPr lang="pl-PL" sz="2000" b="1" dirty="0"/>
              <a:t>Za wynalazki nie uważa się:</a:t>
            </a:r>
          </a:p>
          <a:p>
            <a:pPr marL="457200" indent="-457200">
              <a:buAutoNum type="arabicParenR"/>
            </a:pPr>
            <a:r>
              <a:rPr lang="pl-PL" sz="2000" dirty="0"/>
              <a:t>odkryć naukowych np. znalezienie nieznanych dotąd substancji występujących w naturze</a:t>
            </a:r>
          </a:p>
          <a:p>
            <a:pPr marL="457200" indent="-457200">
              <a:buAutoNum type="arabicParenR"/>
            </a:pPr>
            <a:r>
              <a:rPr lang="pl-PL" sz="2000" dirty="0"/>
              <a:t>teorii naukowych i metod matematycznych </a:t>
            </a:r>
          </a:p>
          <a:p>
            <a:pPr marL="457200" indent="-457200">
              <a:buAutoNum type="arabicParenR"/>
            </a:pPr>
            <a:r>
              <a:rPr lang="pl-PL" sz="2000" dirty="0"/>
              <a:t>wytworów o charakterze jedynie estetycznym</a:t>
            </a:r>
          </a:p>
          <a:p>
            <a:pPr marL="457200" indent="-457200">
              <a:buAutoNum type="arabicParenR"/>
            </a:pPr>
            <a:r>
              <a:rPr lang="pl-PL" sz="2000" dirty="0"/>
              <a:t>planów, zasad i metod dotyczących działalności umysłowej lub gospodarczej i gier;</a:t>
            </a:r>
          </a:p>
          <a:p>
            <a:pPr marL="457200" indent="-457200">
              <a:buAutoNum type="arabicParenR"/>
            </a:pPr>
            <a:r>
              <a:rPr lang="pl-PL" sz="2000" dirty="0"/>
              <a:t>wytworów, których niemożliwość wykorzystania może być wykazana w świetle powszechnie przyjętych i uznanych zasad nauki;</a:t>
            </a:r>
          </a:p>
          <a:p>
            <a:pPr marL="457200" indent="-457200">
              <a:buAutoNum type="arabicParenR"/>
            </a:pPr>
            <a:r>
              <a:rPr lang="pl-PL" sz="2000" dirty="0"/>
              <a:t>programów komputerowych;</a:t>
            </a:r>
          </a:p>
          <a:p>
            <a:pPr marL="457200" indent="-457200">
              <a:buAutoNum type="arabicParenR"/>
            </a:pPr>
            <a:r>
              <a:rPr lang="pl-PL" sz="2000" dirty="0"/>
              <a:t>sposobu przedstawiania informacji</a:t>
            </a:r>
          </a:p>
          <a:p>
            <a:pPr marL="0" indent="0">
              <a:buNone/>
            </a:pPr>
            <a:r>
              <a:rPr lang="pl-PL" sz="2000" b="1" dirty="0"/>
              <a:t>Choć są wynalazkami, to nie można opatentować:</a:t>
            </a:r>
          </a:p>
          <a:p>
            <a:pPr marL="0" indent="0">
              <a:buNone/>
            </a:pPr>
            <a:r>
              <a:rPr lang="pl-PL" sz="2000" dirty="0"/>
              <a:t>8) rozwiązań których wykorzystanie byłoby sprzeczne z porządkiem publicznym lub dobrymi obyczajami;</a:t>
            </a:r>
            <a:br>
              <a:rPr lang="pl-PL" sz="2000" dirty="0"/>
            </a:br>
            <a:r>
              <a:rPr lang="pl-PL" sz="2000" dirty="0"/>
              <a:t>9) odmian roślin lub rasy zwierząt oraz biologicznych sposobów ich hodowli (np. krzyżowanie)</a:t>
            </a:r>
            <a:br>
              <a:rPr lang="pl-PL" sz="2000" dirty="0"/>
            </a:br>
            <a:r>
              <a:rPr lang="pl-PL" sz="2000" dirty="0"/>
              <a:t>10) sposobu leczenia ludzi i zwierząt oraz sposobu diagnostyki.</a:t>
            </a:r>
          </a:p>
          <a:p>
            <a:endParaRPr lang="pl-PL" sz="2000" dirty="0"/>
          </a:p>
        </p:txBody>
      </p:sp>
      <p:sp>
        <p:nvSpPr>
          <p:cNvPr id="7" name="pole tekstowe 6">
            <a:extLst>
              <a:ext uri="{FF2B5EF4-FFF2-40B4-BE49-F238E27FC236}">
                <a16:creationId xmlns:a16="http://schemas.microsoft.com/office/drawing/2014/main" id="{C5FC6012-0A25-F363-C2A0-1D6569A8FA0D}"/>
              </a:ext>
            </a:extLst>
          </p:cNvPr>
          <p:cNvSpPr txBox="1"/>
          <p:nvPr/>
        </p:nvSpPr>
        <p:spPr>
          <a:xfrm>
            <a:off x="9816029" y="6657945"/>
            <a:ext cx="2375971" cy="200055"/>
          </a:xfrm>
          <a:prstGeom prst="rect">
            <a:avLst/>
          </a:prstGeom>
          <a:solidFill>
            <a:srgbClr val="000000"/>
          </a:solidFill>
        </p:spPr>
        <p:txBody>
          <a:bodyPr wrap="none" rtlCol="0">
            <a:spAutoFit/>
          </a:bodyPr>
          <a:lstStyle/>
          <a:p>
            <a:pPr algn="r">
              <a:spcAft>
                <a:spcPts val="600"/>
              </a:spcAft>
            </a:pPr>
            <a:r>
              <a:rPr lang="pl-PL" sz="700">
                <a:solidFill>
                  <a:srgbClr val="FFFFFF"/>
                </a:solidFill>
                <a:hlinkClick r:id="rId3" tooltip="https://www.peoplematters.in/blog/watercooler/responding-to-being-left-out-important-meetings-14994">
                  <a:extLst>
                    <a:ext uri="{A12FA001-AC4F-418D-AE19-62706E023703}">
                      <ahyp:hlinkClr xmlns:ahyp="http://schemas.microsoft.com/office/drawing/2018/hyperlinkcolor" val="tx"/>
                    </a:ext>
                  </a:extLst>
                </a:hlinkClick>
              </a:rPr>
              <a:t>To zdjęcie</a:t>
            </a:r>
            <a:r>
              <a:rPr lang="pl-PL" sz="700">
                <a:solidFill>
                  <a:srgbClr val="FFFFFF"/>
                </a:solidFill>
              </a:rPr>
              <a:t>, autor: Nieznany autor, licencja: </a:t>
            </a:r>
            <a:r>
              <a:rPr lang="pl-PL"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pl-PL" sz="700">
              <a:solidFill>
                <a:srgbClr val="FFFFFF"/>
              </a:solidFill>
            </a:endParaRPr>
          </a:p>
        </p:txBody>
      </p:sp>
    </p:spTree>
    <p:extLst>
      <p:ext uri="{BB962C8B-B14F-4D97-AF65-F5344CB8AC3E}">
        <p14:creationId xmlns:p14="http://schemas.microsoft.com/office/powerpoint/2010/main" val="31112035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a:extLst>
              <a:ext uri="{FF2B5EF4-FFF2-40B4-BE49-F238E27FC236}">
                <a16:creationId xmlns:a16="http://schemas.microsoft.com/office/drawing/2014/main" id="{934BDFC8-D489-C842-8797-B465506AAA03}"/>
              </a:ext>
            </a:extLst>
          </p:cNvPr>
          <p:cNvSpPr>
            <a:spLocks noGrp="1"/>
          </p:cNvSpPr>
          <p:nvPr>
            <p:ph type="title"/>
          </p:nvPr>
        </p:nvSpPr>
        <p:spPr>
          <a:xfrm>
            <a:off x="965200" y="3955867"/>
            <a:ext cx="4809068" cy="2033446"/>
          </a:xfrm>
        </p:spPr>
        <p:txBody>
          <a:bodyPr anchor="t">
            <a:normAutofit/>
          </a:bodyPr>
          <a:lstStyle/>
          <a:p>
            <a:r>
              <a:rPr lang="pl-PL" sz="4400" dirty="0"/>
              <a:t>Procedury ochrony wynalazków</a:t>
            </a:r>
          </a:p>
        </p:txBody>
      </p:sp>
      <p:sp>
        <p:nvSpPr>
          <p:cNvPr id="6" name="Symbol zastępczy zawartości 5">
            <a:extLst>
              <a:ext uri="{FF2B5EF4-FFF2-40B4-BE49-F238E27FC236}">
                <a16:creationId xmlns:a16="http://schemas.microsoft.com/office/drawing/2014/main" id="{79681A4F-AB78-6245-BCCC-9943F4A0E4DD}"/>
              </a:ext>
            </a:extLst>
          </p:cNvPr>
          <p:cNvSpPr>
            <a:spLocks noGrp="1"/>
          </p:cNvSpPr>
          <p:nvPr>
            <p:ph idx="1"/>
          </p:nvPr>
        </p:nvSpPr>
        <p:spPr>
          <a:xfrm>
            <a:off x="6417733" y="3955867"/>
            <a:ext cx="4809064" cy="2025423"/>
          </a:xfrm>
        </p:spPr>
        <p:txBody>
          <a:bodyPr>
            <a:normAutofit fontScale="85000" lnSpcReduction="20000"/>
          </a:bodyPr>
          <a:lstStyle/>
          <a:p>
            <a:pPr marL="0" indent="0">
              <a:buNone/>
            </a:pPr>
            <a:r>
              <a:rPr lang="pl-PL" sz="1800" dirty="0"/>
              <a:t>Zgłaszający może </a:t>
            </a:r>
            <a:r>
              <a:rPr lang="pl-PL" sz="1800" b="1" u="sng" dirty="0"/>
              <a:t>wybrać</a:t>
            </a:r>
            <a:r>
              <a:rPr lang="pl-PL" sz="1800" dirty="0"/>
              <a:t> procedurę w oparciu o którą toczyć się będzie postępowanie.</a:t>
            </a:r>
          </a:p>
          <a:p>
            <a:pPr marL="0" indent="0">
              <a:buNone/>
            </a:pPr>
            <a:r>
              <a:rPr lang="pl-PL" sz="1800" dirty="0"/>
              <a:t>Można je podzielić na procedurę:</a:t>
            </a:r>
          </a:p>
          <a:p>
            <a:pPr marL="342900" indent="-342900">
              <a:buAutoNum type="arabicPeriod"/>
            </a:pPr>
            <a:r>
              <a:rPr lang="pl-PL" sz="1800" dirty="0"/>
              <a:t>Narodową (krajową)</a:t>
            </a:r>
          </a:p>
          <a:p>
            <a:pPr marL="342900" indent="-342900">
              <a:buAutoNum type="arabicPeriod"/>
            </a:pPr>
            <a:r>
              <a:rPr lang="pl-PL" sz="1800" dirty="0"/>
              <a:t>Regionalną (np. europejska)</a:t>
            </a:r>
          </a:p>
          <a:p>
            <a:pPr marL="342900" indent="-342900">
              <a:buAutoNum type="arabicPeriod"/>
            </a:pPr>
            <a:r>
              <a:rPr lang="pl-PL" sz="1800" dirty="0"/>
              <a:t>Międzynarodową (PCT)</a:t>
            </a:r>
          </a:p>
        </p:txBody>
      </p:sp>
      <p:pic>
        <p:nvPicPr>
          <p:cNvPr id="1029" name="Obraz 6">
            <a:extLst>
              <a:ext uri="{FF2B5EF4-FFF2-40B4-BE49-F238E27FC236}">
                <a16:creationId xmlns:a16="http://schemas.microsoft.com/office/drawing/2014/main" id="{94CD458D-F2BE-5A43-A187-BE3FE4A429B0}"/>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tretch>
            <a:fillRect/>
          </a:stretch>
        </p:blipFill>
        <p:spPr bwMode="auto">
          <a:xfrm>
            <a:off x="8268499" y="778367"/>
            <a:ext cx="3206044" cy="1490810"/>
          </a:xfrm>
          <a:prstGeom prst="rect">
            <a:avLst/>
          </a:prstGeom>
          <a:noFill/>
          <a:extLst>
            <a:ext uri="{909E8E84-426E-40DD-AFC4-6F175D3DCCD1}">
              <a14:hiddenFill xmlns:a14="http://schemas.microsoft.com/office/drawing/2010/main">
                <a:solidFill>
                  <a:srgbClr val="FFFFFF"/>
                </a:solidFill>
              </a14:hiddenFill>
            </a:ext>
          </a:extLst>
        </p:spPr>
      </p:pic>
      <p:pic>
        <p:nvPicPr>
          <p:cNvPr id="1025" name="Obraz 8">
            <a:extLst>
              <a:ext uri="{FF2B5EF4-FFF2-40B4-BE49-F238E27FC236}">
                <a16:creationId xmlns:a16="http://schemas.microsoft.com/office/drawing/2014/main" id="{3C01CABA-550B-4C4F-83E4-A9B6810872E3}"/>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tretch>
            <a:fillRect/>
          </a:stretch>
        </p:blipFill>
        <p:spPr bwMode="auto">
          <a:xfrm>
            <a:off x="526456" y="632241"/>
            <a:ext cx="3206042" cy="2099957"/>
          </a:xfrm>
          <a:prstGeom prst="rect">
            <a:avLst/>
          </a:prstGeom>
          <a:noFill/>
          <a:extLst>
            <a:ext uri="{909E8E84-426E-40DD-AFC4-6F175D3DCCD1}">
              <a14:hiddenFill xmlns:a14="http://schemas.microsoft.com/office/drawing/2010/main">
                <a:solidFill>
                  <a:srgbClr val="FFFFFF"/>
                </a:solidFill>
              </a14:hiddenFill>
            </a:ext>
          </a:extLst>
        </p:spPr>
      </p:pic>
      <p:pic>
        <p:nvPicPr>
          <p:cNvPr id="1027" name="Obraz 7">
            <a:extLst>
              <a:ext uri="{FF2B5EF4-FFF2-40B4-BE49-F238E27FC236}">
                <a16:creationId xmlns:a16="http://schemas.microsoft.com/office/drawing/2014/main" id="{D7AEA2BC-12E1-6749-B243-B64F011F5610}"/>
              </a:ext>
            </a:extLst>
          </p:cNvPr>
          <p:cNvPicPr>
            <a:picLocks noChangeAspect="1" noChangeArrowheads="1"/>
          </p:cNvPicPr>
          <p:nvPr/>
        </p:nvPicPr>
        <p:blipFill>
          <a:blip r:embed="rId6" r:link="rId7">
            <a:extLst>
              <a:ext uri="{28A0092B-C50C-407E-A947-70E740481C1C}">
                <a14:useLocalDpi xmlns:a14="http://schemas.microsoft.com/office/drawing/2010/main" val="0"/>
              </a:ext>
            </a:extLst>
          </a:blip>
          <a:stretch>
            <a:fillRect/>
          </a:stretch>
        </p:blipFill>
        <p:spPr bwMode="auto">
          <a:xfrm>
            <a:off x="4320258" y="857651"/>
            <a:ext cx="3206043" cy="160302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a:extLst>
              <a:ext uri="{FF2B5EF4-FFF2-40B4-BE49-F238E27FC236}">
                <a16:creationId xmlns:a16="http://schemas.microsoft.com/office/drawing/2014/main" id="{22663C23-3F97-AF47-91A2-1384F9409AF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l-PL"/>
          </a:p>
        </p:txBody>
      </p:sp>
      <p:sp>
        <p:nvSpPr>
          <p:cNvPr id="8" name="Rectangle 4">
            <a:extLst>
              <a:ext uri="{FF2B5EF4-FFF2-40B4-BE49-F238E27FC236}">
                <a16:creationId xmlns:a16="http://schemas.microsoft.com/office/drawing/2014/main" id="{A9F6E215-2B92-4C49-8195-1F9F345F99C6}"/>
              </a:ext>
            </a:extLst>
          </p:cNvPr>
          <p:cNvSpPr>
            <a:spLocks noChangeArrowheads="1"/>
          </p:cNvSpPr>
          <p:nvPr/>
        </p:nvSpPr>
        <p:spPr bwMode="auto">
          <a:xfrm>
            <a:off x="-172720" y="-34839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l-PL"/>
          </a:p>
        </p:txBody>
      </p:sp>
      <p:sp>
        <p:nvSpPr>
          <p:cNvPr id="9" name="Rectangle 6">
            <a:extLst>
              <a:ext uri="{FF2B5EF4-FFF2-40B4-BE49-F238E27FC236}">
                <a16:creationId xmlns:a16="http://schemas.microsoft.com/office/drawing/2014/main" id="{491A0858-F9F3-354D-A414-496954F8D4A3}"/>
              </a:ext>
            </a:extLst>
          </p:cNvPr>
          <p:cNvSpPr>
            <a:spLocks noChangeArrowheads="1"/>
          </p:cNvSpPr>
          <p:nvPr/>
        </p:nvSpPr>
        <p:spPr bwMode="auto">
          <a:xfrm>
            <a:off x="0" y="2857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l-PL"/>
          </a:p>
        </p:txBody>
      </p:sp>
    </p:spTree>
    <p:extLst>
      <p:ext uri="{BB962C8B-B14F-4D97-AF65-F5344CB8AC3E}">
        <p14:creationId xmlns:p14="http://schemas.microsoft.com/office/powerpoint/2010/main" val="33756998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descr="Obraz zawierający zegar, Przyrząd pomiarowy, zegarek, krąg&#10;&#10;Opis wygenerowany automatycznie">
            <a:extLst>
              <a:ext uri="{FF2B5EF4-FFF2-40B4-BE49-F238E27FC236}">
                <a16:creationId xmlns:a16="http://schemas.microsoft.com/office/drawing/2014/main" id="{32F2419A-6085-7340-4B1F-EFEBE2B45665}"/>
              </a:ext>
            </a:extLst>
          </p:cNvPr>
          <p:cNvPicPr>
            <a:picLocks noChangeAspect="1"/>
          </p:cNvPicPr>
          <p:nvPr/>
        </p:nvPicPr>
        <p:blipFill>
          <a:blip r:embed="rId2">
            <a:alphaModFix amt="20000"/>
            <a:extLst>
              <a:ext uri="{837473B0-CC2E-450A-ABE3-18F120FF3D39}">
                <a1611:picAttrSrcUrl xmlns:a1611="http://schemas.microsoft.com/office/drawing/2016/11/main" r:id="rId3"/>
              </a:ext>
            </a:extLst>
          </a:blip>
          <a:srcRect t="19601" b="9475"/>
          <a:stretch/>
        </p:blipFill>
        <p:spPr>
          <a:xfrm>
            <a:off x="3610953" y="10"/>
            <a:ext cx="9228920" cy="6857990"/>
          </a:xfrm>
          <a:prstGeom prst="rect">
            <a:avLst/>
          </a:prstGeom>
        </p:spPr>
      </p:pic>
      <p:sp>
        <p:nvSpPr>
          <p:cNvPr id="2" name="Tytuł 1">
            <a:extLst>
              <a:ext uri="{FF2B5EF4-FFF2-40B4-BE49-F238E27FC236}">
                <a16:creationId xmlns:a16="http://schemas.microsoft.com/office/drawing/2014/main" id="{0353B07A-E3BB-55F3-2B38-ED7069E85507}"/>
              </a:ext>
            </a:extLst>
          </p:cNvPr>
          <p:cNvSpPr>
            <a:spLocks noGrp="1"/>
          </p:cNvSpPr>
          <p:nvPr>
            <p:ph type="title"/>
          </p:nvPr>
        </p:nvSpPr>
        <p:spPr>
          <a:xfrm>
            <a:off x="838200" y="365125"/>
            <a:ext cx="6328719" cy="1899912"/>
          </a:xfrm>
        </p:spPr>
        <p:txBody>
          <a:bodyPr>
            <a:normAutofit/>
          </a:bodyPr>
          <a:lstStyle/>
          <a:p>
            <a:r>
              <a:rPr lang="pl-PL" sz="4000" dirty="0"/>
              <a:t>Procedura narodowa</a:t>
            </a:r>
          </a:p>
        </p:txBody>
      </p:sp>
      <p:sp>
        <p:nvSpPr>
          <p:cNvPr id="3" name="Symbol zastępczy zawartości 2">
            <a:extLst>
              <a:ext uri="{FF2B5EF4-FFF2-40B4-BE49-F238E27FC236}">
                <a16:creationId xmlns:a16="http://schemas.microsoft.com/office/drawing/2014/main" id="{6405EB18-9770-FA82-6915-91F11EC79A00}"/>
              </a:ext>
            </a:extLst>
          </p:cNvPr>
          <p:cNvSpPr>
            <a:spLocks noGrp="1"/>
          </p:cNvSpPr>
          <p:nvPr>
            <p:ph idx="1"/>
          </p:nvPr>
        </p:nvSpPr>
        <p:spPr>
          <a:xfrm>
            <a:off x="296562" y="1717589"/>
            <a:ext cx="8600304" cy="4633785"/>
          </a:xfrm>
        </p:spPr>
        <p:txBody>
          <a:bodyPr>
            <a:noAutofit/>
          </a:bodyPr>
          <a:lstStyle/>
          <a:p>
            <a:pPr marL="0" indent="0">
              <a:buNone/>
            </a:pPr>
            <a:r>
              <a:rPr lang="pl-PL" sz="1800" dirty="0">
                <a:latin typeface="+mj-lt"/>
              </a:rPr>
              <a:t>Uzyskana ochrona obowiązuje w </a:t>
            </a:r>
            <a:r>
              <a:rPr lang="pl-PL" sz="1800" b="1" dirty="0">
                <a:latin typeface="+mj-lt"/>
              </a:rPr>
              <a:t>tylko na terytorium danego kraju</a:t>
            </a:r>
          </a:p>
          <a:p>
            <a:r>
              <a:rPr lang="pl-PL" sz="1800" dirty="0">
                <a:latin typeface="+mj-lt"/>
              </a:rPr>
              <a:t>Art. 4 Konwencji paryskiej – zastrzeżenie pierwszeństwa ze zgłoszenia krajowego</a:t>
            </a:r>
          </a:p>
          <a:p>
            <a:pPr lvl="1"/>
            <a:r>
              <a:rPr lang="pl-PL" sz="1800" b="0" i="0" u="none" strike="noStrike" dirty="0">
                <a:effectLst/>
                <a:latin typeface="+mj-lt"/>
              </a:rPr>
              <a:t>a) Ten, kto prawidłowo zgłosi patent na wynalazek, wzór użytkowy, rysunek lub model przemysłowy, znak fabryczny lub handlowy w jednym z krajów zawierających umowę, albo jego prawny zastępca, będzie dla zgłoszenia w innych krajach, i z zastrzeżeniem praw osób trzecich, korzystał z prawa pierwszeństwa w terminach, określonych poniżej.</a:t>
            </a:r>
          </a:p>
          <a:p>
            <a:pPr lvl="1"/>
            <a:r>
              <a:rPr lang="pl-PL" sz="1800" b="0" i="0" u="none" strike="noStrike" dirty="0">
                <a:effectLst/>
                <a:latin typeface="+mj-lt"/>
              </a:rPr>
              <a:t>c) Wyżej wspomniane terminy pierwszeństwa będą trwały: 12 miesięcy dla patentów na wynalazki i wzorów użytkowych i 4 miesiące dla rysunków i modeli przemysłowych oraz dla znaków fabrycznych i handlowych.</a:t>
            </a:r>
            <a:endParaRPr lang="pl-PL" sz="1800" dirty="0">
              <a:latin typeface="+mj-lt"/>
            </a:endParaRPr>
          </a:p>
          <a:p>
            <a:r>
              <a:rPr lang="pl-PL" sz="1800" dirty="0">
                <a:latin typeface="+mj-lt"/>
              </a:rPr>
              <a:t>Oznacza to, że w ciągu </a:t>
            </a:r>
            <a:r>
              <a:rPr lang="pl-PL" sz="1800" b="1" dirty="0">
                <a:latin typeface="+mj-lt"/>
              </a:rPr>
              <a:t>12 miesięcy od dnia dokonania pierwotnego zgłoszenia</a:t>
            </a:r>
            <a:r>
              <a:rPr lang="pl-PL" sz="1800" dirty="0">
                <a:latin typeface="+mj-lt"/>
              </a:rPr>
              <a:t>, zgłaszający musi zdecydować co do dalszego rozszerzania terytorium ochrony </a:t>
            </a:r>
          </a:p>
          <a:p>
            <a:r>
              <a:rPr lang="pl-PL" sz="1800" dirty="0">
                <a:latin typeface="+mj-lt"/>
              </a:rPr>
              <a:t>Jeśli zgłaszający chce uzyskać ochronę w wielu krajach, a dokonuje zgłoszeń krajowych, ponosi duże koszty (związane z koniecznością tłumaczenia dokumentacji, ponoszenia opłat urzędowych, posiadaniem pełnomocnika uprawnionego do reprezentowania go przed danym urzędem). Prawa krajowe mogą różnić się również zakresem ochrony </a:t>
            </a:r>
          </a:p>
        </p:txBody>
      </p:sp>
    </p:spTree>
    <p:extLst>
      <p:ext uri="{BB962C8B-B14F-4D97-AF65-F5344CB8AC3E}">
        <p14:creationId xmlns:p14="http://schemas.microsoft.com/office/powerpoint/2010/main" val="20619571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B1D48E3-97F6-E5B3-EC95-47AC0EAAC916}"/>
              </a:ext>
            </a:extLst>
          </p:cNvPr>
          <p:cNvSpPr>
            <a:spLocks noGrp="1"/>
          </p:cNvSpPr>
          <p:nvPr>
            <p:ph type="title"/>
          </p:nvPr>
        </p:nvSpPr>
        <p:spPr/>
        <p:txBody>
          <a:bodyPr/>
          <a:lstStyle/>
          <a:p>
            <a:r>
              <a:rPr lang="pl-PL" dirty="0"/>
              <a:t>PROCEDURA KRAJOWA PRZED UPRP</a:t>
            </a:r>
          </a:p>
        </p:txBody>
      </p:sp>
      <p:pic>
        <p:nvPicPr>
          <p:cNvPr id="5" name="Symbol zastępczy zawartości 4" descr="Obraz zawierający tekst, zrzut ekranu, Czcionka, Jaskrawoniebieski&#10;&#10;Opis wygenerowany automatycznie">
            <a:extLst>
              <a:ext uri="{FF2B5EF4-FFF2-40B4-BE49-F238E27FC236}">
                <a16:creationId xmlns:a16="http://schemas.microsoft.com/office/drawing/2014/main" id="{FABED148-A3D5-BBB0-36D2-50D6F616943C}"/>
              </a:ext>
            </a:extLst>
          </p:cNvPr>
          <p:cNvPicPr>
            <a:picLocks noGrp="1" noChangeAspect="1"/>
          </p:cNvPicPr>
          <p:nvPr>
            <p:ph idx="1"/>
          </p:nvPr>
        </p:nvPicPr>
        <p:blipFill>
          <a:blip r:embed="rId2"/>
          <a:stretch>
            <a:fillRect/>
          </a:stretch>
        </p:blipFill>
        <p:spPr>
          <a:xfrm>
            <a:off x="838200" y="2177806"/>
            <a:ext cx="10515600" cy="3646976"/>
          </a:xfrm>
        </p:spPr>
      </p:pic>
    </p:spTree>
    <p:extLst>
      <p:ext uri="{BB962C8B-B14F-4D97-AF65-F5344CB8AC3E}">
        <p14:creationId xmlns:p14="http://schemas.microsoft.com/office/powerpoint/2010/main" val="1323835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4231F54D-B9F7-9C3E-FE24-40DB49593550}"/>
              </a:ext>
            </a:extLst>
          </p:cNvPr>
          <p:cNvSpPr>
            <a:spLocks noGrp="1"/>
          </p:cNvSpPr>
          <p:nvPr>
            <p:ph type="title"/>
          </p:nvPr>
        </p:nvSpPr>
        <p:spPr>
          <a:xfrm>
            <a:off x="5172074" y="286603"/>
            <a:ext cx="5983605" cy="1450757"/>
          </a:xfrm>
        </p:spPr>
        <p:txBody>
          <a:bodyPr>
            <a:normAutofit/>
          </a:bodyPr>
          <a:lstStyle/>
          <a:p>
            <a:r>
              <a:rPr lang="pl-PL"/>
              <a:t>Dokumentacja zgłoszeniowa</a:t>
            </a:r>
          </a:p>
        </p:txBody>
      </p:sp>
      <p:pic>
        <p:nvPicPr>
          <p:cNvPr id="5" name="Obraz 4" descr="Obraz zawierający książka, w pomieszczeniu&#10;&#10;Opis wygenerowany automatycznie">
            <a:extLst>
              <a:ext uri="{FF2B5EF4-FFF2-40B4-BE49-F238E27FC236}">
                <a16:creationId xmlns:a16="http://schemas.microsoft.com/office/drawing/2014/main" id="{E5AFE697-9AB1-D595-7261-9290EA9434DE}"/>
              </a:ext>
            </a:extLst>
          </p:cNvPr>
          <p:cNvPicPr>
            <a:picLocks noChangeAspect="1"/>
          </p:cNvPicPr>
          <p:nvPr/>
        </p:nvPicPr>
        <p:blipFill>
          <a:blip r:embed="rId2">
            <a:extLst>
              <a:ext uri="{837473B0-CC2E-450A-ABE3-18F120FF3D39}">
                <a1611:picAttrSrcUrl xmlns:a1611="http://schemas.microsoft.com/office/drawing/2016/11/main" r:id="rId3"/>
              </a:ext>
            </a:extLst>
          </a:blip>
          <a:srcRect l="47235" r="15198"/>
          <a:stretch/>
        </p:blipFill>
        <p:spPr>
          <a:xfrm>
            <a:off x="20" y="10"/>
            <a:ext cx="4580077" cy="6857990"/>
          </a:xfrm>
          <a:prstGeom prst="rect">
            <a:avLst/>
          </a:prstGeom>
        </p:spPr>
      </p:pic>
      <p:cxnSp>
        <p:nvCxnSpPr>
          <p:cNvPr id="12" name="Straight Connector 11">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ACBE1E7A-F7C4-AA3C-A77D-15F156980B25}"/>
              </a:ext>
            </a:extLst>
          </p:cNvPr>
          <p:cNvSpPr>
            <a:spLocks noGrp="1"/>
          </p:cNvSpPr>
          <p:nvPr>
            <p:ph idx="1"/>
          </p:nvPr>
        </p:nvSpPr>
        <p:spPr>
          <a:xfrm>
            <a:off x="5172074" y="2108201"/>
            <a:ext cx="5983606" cy="3760891"/>
          </a:xfrm>
        </p:spPr>
        <p:txBody>
          <a:bodyPr>
            <a:normAutofit/>
          </a:bodyPr>
          <a:lstStyle/>
          <a:p>
            <a:pPr>
              <a:lnSpc>
                <a:spcPct val="90000"/>
              </a:lnSpc>
            </a:pPr>
            <a:r>
              <a:rPr lang="pl-PL"/>
              <a:t>Podanie zawierające m.in. oznaczenie zgłaszającego, określenie przedmiotu zgłoszenia, wniosek o udzielenie patentu lub patentu dodatkowego, </a:t>
            </a:r>
          </a:p>
          <a:p>
            <a:pPr>
              <a:lnSpc>
                <a:spcPct val="90000"/>
              </a:lnSpc>
            </a:pPr>
            <a:r>
              <a:rPr lang="pl-PL"/>
              <a:t>Opis wynalazku ujawniający jego istotę</a:t>
            </a:r>
          </a:p>
          <a:p>
            <a:pPr>
              <a:lnSpc>
                <a:spcPct val="90000"/>
              </a:lnSpc>
            </a:pPr>
            <a:r>
              <a:rPr lang="pl-PL" b="1"/>
              <a:t>Zastrzeżenia patentowe i zastrzeżenia patentowe zależne - </a:t>
            </a:r>
            <a:r>
              <a:rPr lang="pl-PL"/>
              <a:t>wyznaczają zakres prawa ochronnego, powinny jednoznacznie określać przedmiot żądanej ochrony i warianty wynalazku (z. zależne)</a:t>
            </a:r>
            <a:endParaRPr lang="pl-PL" b="1"/>
          </a:p>
          <a:p>
            <a:pPr>
              <a:lnSpc>
                <a:spcPct val="90000"/>
              </a:lnSpc>
            </a:pPr>
            <a:r>
              <a:rPr lang="pl-PL"/>
              <a:t>Skrót opisu – źródło wstępnej informacji o wynalazku</a:t>
            </a:r>
          </a:p>
          <a:p>
            <a:pPr>
              <a:lnSpc>
                <a:spcPct val="90000"/>
              </a:lnSpc>
            </a:pPr>
            <a:r>
              <a:rPr lang="pl-PL"/>
              <a:t>Rysunki (jeśli są niezbędne dla zrozumienia wynalazku)</a:t>
            </a:r>
          </a:p>
        </p:txBody>
      </p:sp>
    </p:spTree>
    <p:extLst>
      <p:ext uri="{BB962C8B-B14F-4D97-AF65-F5344CB8AC3E}">
        <p14:creationId xmlns:p14="http://schemas.microsoft.com/office/powerpoint/2010/main" val="2252301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a:extLst>
              <a:ext uri="{FF2B5EF4-FFF2-40B4-BE49-F238E27FC236}">
                <a16:creationId xmlns:a16="http://schemas.microsoft.com/office/drawing/2014/main" id="{67A75461-1B6E-5B43-BC27-F2C2B7F24F90}"/>
              </a:ext>
            </a:extLst>
          </p:cNvPr>
          <p:cNvSpPr>
            <a:spLocks noGrp="1"/>
          </p:cNvSpPr>
          <p:nvPr>
            <p:ph type="title"/>
          </p:nvPr>
        </p:nvSpPr>
        <p:spPr>
          <a:xfrm>
            <a:off x="838200" y="556995"/>
            <a:ext cx="10515600" cy="1133693"/>
          </a:xfrm>
        </p:spPr>
        <p:txBody>
          <a:bodyPr>
            <a:normAutofit/>
          </a:bodyPr>
          <a:lstStyle/>
          <a:p>
            <a:r>
              <a:rPr lang="pl-PL" dirty="0"/>
              <a:t>Po co chronić własność przemysłową?</a:t>
            </a:r>
            <a:endParaRPr lang="pl-PL" sz="4800" dirty="0">
              <a:latin typeface="Helvetica" pitchFamily="2" charset="0"/>
            </a:endParaRPr>
          </a:p>
        </p:txBody>
      </p:sp>
      <p:graphicFrame>
        <p:nvGraphicFramePr>
          <p:cNvPr id="17" name="Symbol zastępczy zawartości 5">
            <a:extLst>
              <a:ext uri="{FF2B5EF4-FFF2-40B4-BE49-F238E27FC236}">
                <a16:creationId xmlns:a16="http://schemas.microsoft.com/office/drawing/2014/main" id="{DF52CDC5-D268-6C49-EE1B-8A6E13AFF767}"/>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97071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0FB642D-7727-4B7F-F014-17EE6854E7F2}"/>
              </a:ext>
            </a:extLst>
          </p:cNvPr>
          <p:cNvSpPr>
            <a:spLocks noGrp="1"/>
          </p:cNvSpPr>
          <p:nvPr>
            <p:ph type="title"/>
          </p:nvPr>
        </p:nvSpPr>
        <p:spPr>
          <a:xfrm>
            <a:off x="395415" y="802695"/>
            <a:ext cx="9885407" cy="1053023"/>
          </a:xfrm>
        </p:spPr>
        <p:txBody>
          <a:bodyPr anchor="b">
            <a:normAutofit fontScale="90000"/>
          </a:bodyPr>
          <a:lstStyle/>
          <a:p>
            <a:r>
              <a:rPr lang="pl-PL" sz="5200" dirty="0"/>
              <a:t>Przykład praktyczny „Patent na ołówek” </a:t>
            </a:r>
          </a:p>
        </p:txBody>
      </p:sp>
      <p:sp>
        <p:nvSpPr>
          <p:cNvPr id="10" name="Content Placeholder 9">
            <a:extLst>
              <a:ext uri="{FF2B5EF4-FFF2-40B4-BE49-F238E27FC236}">
                <a16:creationId xmlns:a16="http://schemas.microsoft.com/office/drawing/2014/main" id="{C32AA6F3-9D0C-6279-B358-08FCE91AF2DE}"/>
              </a:ext>
            </a:extLst>
          </p:cNvPr>
          <p:cNvSpPr>
            <a:spLocks noGrp="1"/>
          </p:cNvSpPr>
          <p:nvPr>
            <p:ph idx="1"/>
          </p:nvPr>
        </p:nvSpPr>
        <p:spPr>
          <a:xfrm>
            <a:off x="395415" y="1819142"/>
            <a:ext cx="7834185" cy="4604228"/>
          </a:xfrm>
        </p:spPr>
        <p:txBody>
          <a:bodyPr>
            <a:normAutofit fontScale="85000" lnSpcReduction="20000"/>
          </a:bodyPr>
          <a:lstStyle/>
          <a:p>
            <a:pPr marL="0" indent="0" algn="l">
              <a:buNone/>
            </a:pPr>
            <a:r>
              <a:rPr lang="pl-PL" sz="1600" b="0" i="0" u="none" strike="noStrike" dirty="0">
                <a:effectLst/>
              </a:rPr>
              <a:t>Przygotowując zastrzeżenia można by napisać, że jest to rozwiązanie znamienne tym, że:</a:t>
            </a:r>
          </a:p>
          <a:p>
            <a:pPr algn="l">
              <a:buFont typeface="Arial" panose="020B0604020202020204" pitchFamily="34" charset="0"/>
              <a:buChar char="•"/>
            </a:pPr>
            <a:r>
              <a:rPr lang="pl-PL" sz="1600" b="0" i="0" u="none" strike="noStrike" dirty="0">
                <a:effectLst/>
              </a:rPr>
              <a:t>ma grafitowy podłużny rdzeń, który</a:t>
            </a:r>
          </a:p>
          <a:p>
            <a:pPr algn="l">
              <a:buFont typeface="Arial" panose="020B0604020202020204" pitchFamily="34" charset="0"/>
              <a:buChar char="•"/>
            </a:pPr>
            <a:r>
              <a:rPr lang="pl-PL" sz="1600" b="0" i="0" u="none" strike="noStrike" dirty="0">
                <a:effectLst/>
              </a:rPr>
              <a:t>otoczony jest drewnianą oprawą,</a:t>
            </a:r>
          </a:p>
          <a:p>
            <a:pPr algn="l">
              <a:buFont typeface="Arial" panose="020B0604020202020204" pitchFamily="34" charset="0"/>
              <a:buChar char="•"/>
            </a:pPr>
            <a:r>
              <a:rPr lang="pl-PL" sz="1600" b="0" i="0" u="none" strike="noStrike" dirty="0">
                <a:effectLst/>
              </a:rPr>
              <a:t>z zaostrzoną jedną z krawędzi.</a:t>
            </a:r>
          </a:p>
          <a:p>
            <a:pPr marL="0" indent="0" algn="l">
              <a:buNone/>
            </a:pPr>
            <a:r>
              <a:rPr lang="pl-PL" sz="1600" dirty="0"/>
              <a:t>Ochrona uzyskana na podstawie takiego opisu byłaby słaba i umożliwiałaby obejście patentu. </a:t>
            </a:r>
            <a:endParaRPr lang="pl-PL" sz="1600" b="0" i="0" u="none" strike="noStrike" dirty="0">
              <a:effectLst/>
            </a:endParaRPr>
          </a:p>
          <a:p>
            <a:pPr algn="l"/>
            <a:r>
              <a:rPr lang="pl-PL" sz="1600" b="0" i="0" u="none" strike="noStrike" dirty="0">
                <a:effectLst/>
              </a:rPr>
              <a:t>Zamiast wskazania, że chodzi o grafitowy rdzeń, lepiej napisać, że rdzeń to materiał podatny na ścieranie. Inaczej wystarczy grafit zastąpić rdzeniem pastelowym, jak w kredkach i obejdziemy patent.</a:t>
            </a:r>
          </a:p>
          <a:p>
            <a:pPr algn="l"/>
            <a:r>
              <a:rPr lang="pl-PL" sz="1600" b="0" i="0" u="none" strike="noStrike" dirty="0">
                <a:effectLst/>
              </a:rPr>
              <a:t>Pisanie o drewnianej oprawie również nas ogranicza. - wystarczy zamienić drewno na tworzywo typu plastik i unika się zarzutu naruszenia prawa. Lepiej napisać, że rdzeń otoczony jest oprawą z materiału podatnego na cięcie.</a:t>
            </a:r>
          </a:p>
          <a:p>
            <a:pPr algn="l"/>
            <a:r>
              <a:rPr lang="pl-PL" sz="1600" b="0" i="0" u="none" strike="noStrike" dirty="0">
                <a:effectLst/>
              </a:rPr>
              <a:t>Jeżeli w zastrzeżeniu patentowym jest mowa o jednej zaostrzonej krawędzi to paten będzie można obejść, jeżeli ołówek będzie miał dwie zaostrzone krawędzie lub żadnej. Aby temu zapobiec nie powinniśmy wspominać o zaostrzonym końcu w pierwszym zastrzeżeniu, a wszystkie alternatywy z jednym i dwoma ostrymi końcami umieścić w zastrzeżeniach zależnych.</a:t>
            </a:r>
          </a:p>
          <a:p>
            <a:pPr marL="0" indent="0">
              <a:buNone/>
            </a:pPr>
            <a:r>
              <a:rPr lang="pl-PL" sz="1600" b="0" i="0" u="none" strike="noStrike" dirty="0">
                <a:effectLst/>
              </a:rPr>
              <a:t>Opis patentowy musi określać precyzyjnie zakres monopolu prawnego. </a:t>
            </a:r>
            <a:r>
              <a:rPr lang="pl-PL" sz="1600" dirty="0"/>
              <a:t>J</a:t>
            </a:r>
            <a:r>
              <a:rPr lang="pl-PL" sz="1600" b="0" i="0" u="none" strike="noStrike" dirty="0">
                <a:effectLst/>
              </a:rPr>
              <a:t>eżeli będzie zbyt szeroki to uderzy to w interes publiczny, bo zbytnio ograniczy rynek. Nie może być też zbyt wąski, bo konkurent dokonując niewielkich zmian, z łatwością patent obejdzie.</a:t>
            </a:r>
            <a:endParaRPr lang="en-US" sz="2200" dirty="0"/>
          </a:p>
        </p:txBody>
      </p:sp>
      <p:pic>
        <p:nvPicPr>
          <p:cNvPr id="5" name="Symbol zastępczy zawartości 4">
            <a:extLst>
              <a:ext uri="{FF2B5EF4-FFF2-40B4-BE49-F238E27FC236}">
                <a16:creationId xmlns:a16="http://schemas.microsoft.com/office/drawing/2014/main" id="{86BA596C-B6FA-4863-FA98-C60EA67B793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041150" y="601133"/>
            <a:ext cx="3143518" cy="5580211"/>
          </a:xfrm>
          <a:prstGeom prst="rect">
            <a:avLst/>
          </a:prstGeom>
        </p:spPr>
      </p:pic>
      <p:sp>
        <p:nvSpPr>
          <p:cNvPr id="6" name="pole tekstowe 5">
            <a:extLst>
              <a:ext uri="{FF2B5EF4-FFF2-40B4-BE49-F238E27FC236}">
                <a16:creationId xmlns:a16="http://schemas.microsoft.com/office/drawing/2014/main" id="{BC3DEF42-12E9-B2E9-D5ED-B5A85E7EC124}"/>
              </a:ext>
            </a:extLst>
          </p:cNvPr>
          <p:cNvSpPr txBox="1"/>
          <p:nvPr/>
        </p:nvSpPr>
        <p:spPr>
          <a:xfrm>
            <a:off x="8943349" y="5981289"/>
            <a:ext cx="2241319" cy="200055"/>
          </a:xfrm>
          <a:prstGeom prst="rect">
            <a:avLst/>
          </a:prstGeom>
          <a:solidFill>
            <a:srgbClr val="000000"/>
          </a:solidFill>
        </p:spPr>
        <p:txBody>
          <a:bodyPr wrap="none" rtlCol="0">
            <a:spAutoFit/>
          </a:bodyPr>
          <a:lstStyle/>
          <a:p>
            <a:pPr algn="r">
              <a:spcAft>
                <a:spcPts val="600"/>
              </a:spcAft>
            </a:pPr>
            <a:r>
              <a:rPr lang="pl-PL" sz="700">
                <a:solidFill>
                  <a:srgbClr val="FFFFFF"/>
                </a:solidFill>
                <a:hlinkClick r:id="rId3" tooltip="https://www.pngall.com/pencil-png/download/1760">
                  <a:extLst>
                    <a:ext uri="{A12FA001-AC4F-418D-AE19-62706E023703}">
                      <ahyp:hlinkClr xmlns:ahyp="http://schemas.microsoft.com/office/drawing/2018/hyperlinkcolor" val="tx"/>
                    </a:ext>
                  </a:extLst>
                </a:hlinkClick>
              </a:rPr>
              <a:t>To zdjęcie</a:t>
            </a:r>
            <a:r>
              <a:rPr lang="pl-PL" sz="700">
                <a:solidFill>
                  <a:srgbClr val="FFFFFF"/>
                </a:solidFill>
              </a:rPr>
              <a:t>, autor: Nieznany autor, licencja: </a:t>
            </a:r>
            <a:r>
              <a:rPr lang="pl-PL" sz="700">
                <a:solidFill>
                  <a:srgbClr val="FFFFFF"/>
                </a:solidFill>
                <a:hlinkClick r:id="rId4" tooltip="https://creativecommons.org/licenses/by-nc/3.0/">
                  <a:extLst>
                    <a:ext uri="{A12FA001-AC4F-418D-AE19-62706E023703}">
                      <ahyp:hlinkClr xmlns:ahyp="http://schemas.microsoft.com/office/drawing/2018/hyperlinkcolor" val="tx"/>
                    </a:ext>
                  </a:extLst>
                </a:hlinkClick>
              </a:rPr>
              <a:t>CC BY-NC</a:t>
            </a:r>
            <a:endParaRPr lang="pl-PL" sz="700">
              <a:solidFill>
                <a:srgbClr val="FFFFFF"/>
              </a:solidFill>
            </a:endParaRPr>
          </a:p>
        </p:txBody>
      </p:sp>
      <p:sp>
        <p:nvSpPr>
          <p:cNvPr id="7" name="pole tekstowe 6">
            <a:extLst>
              <a:ext uri="{FF2B5EF4-FFF2-40B4-BE49-F238E27FC236}">
                <a16:creationId xmlns:a16="http://schemas.microsoft.com/office/drawing/2014/main" id="{4D3D3F99-94F8-1B26-D7D7-01CC41EC3603}"/>
              </a:ext>
            </a:extLst>
          </p:cNvPr>
          <p:cNvSpPr txBox="1"/>
          <p:nvPr/>
        </p:nvSpPr>
        <p:spPr>
          <a:xfrm>
            <a:off x="210065" y="6400800"/>
            <a:ext cx="11862486" cy="369332"/>
          </a:xfrm>
          <a:prstGeom prst="rect">
            <a:avLst/>
          </a:prstGeom>
          <a:noFill/>
        </p:spPr>
        <p:txBody>
          <a:bodyPr wrap="square" rtlCol="0">
            <a:spAutoFit/>
          </a:bodyPr>
          <a:lstStyle/>
          <a:p>
            <a:r>
              <a:rPr lang="pl-PL" dirty="0"/>
              <a:t>Źródło: M. Lech, </a:t>
            </a:r>
            <a:r>
              <a:rPr lang="pl-PL" dirty="0">
                <a:hlinkClick r:id="rId5"/>
              </a:rPr>
              <a:t>https://znakitowarowe-blog.pl/jak-uzyskac-patent-procedura-patentowania/</a:t>
            </a:r>
            <a:r>
              <a:rPr lang="pl-PL" dirty="0"/>
              <a:t>, dostęp 13.10.2024 r. </a:t>
            </a:r>
          </a:p>
        </p:txBody>
      </p:sp>
    </p:spTree>
    <p:extLst>
      <p:ext uri="{BB962C8B-B14F-4D97-AF65-F5344CB8AC3E}">
        <p14:creationId xmlns:p14="http://schemas.microsoft.com/office/powerpoint/2010/main" val="26744004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D39266A-B51A-AA61-5059-D87E51A5A5A4}"/>
              </a:ext>
            </a:extLst>
          </p:cNvPr>
          <p:cNvSpPr>
            <a:spLocks noGrp="1"/>
          </p:cNvSpPr>
          <p:nvPr>
            <p:ph type="title"/>
          </p:nvPr>
        </p:nvSpPr>
        <p:spPr>
          <a:xfrm>
            <a:off x="630936" y="639520"/>
            <a:ext cx="3429000" cy="1719072"/>
          </a:xfrm>
        </p:spPr>
        <p:txBody>
          <a:bodyPr anchor="b">
            <a:normAutofit/>
          </a:bodyPr>
          <a:lstStyle/>
          <a:p>
            <a:r>
              <a:rPr lang="pl-PL" sz="5400"/>
              <a:t>Procedura Europejska</a:t>
            </a:r>
          </a:p>
        </p:txBody>
      </p:sp>
      <p:sp>
        <p:nvSpPr>
          <p:cNvPr id="3" name="Symbol zastępczy zawartości 2">
            <a:extLst>
              <a:ext uri="{FF2B5EF4-FFF2-40B4-BE49-F238E27FC236}">
                <a16:creationId xmlns:a16="http://schemas.microsoft.com/office/drawing/2014/main" id="{9D9601B9-3FC0-C0FE-989C-2D6A0BFC04E3}"/>
              </a:ext>
            </a:extLst>
          </p:cNvPr>
          <p:cNvSpPr>
            <a:spLocks noGrp="1"/>
          </p:cNvSpPr>
          <p:nvPr>
            <p:ph idx="1"/>
          </p:nvPr>
        </p:nvSpPr>
        <p:spPr>
          <a:xfrm>
            <a:off x="630935" y="2807208"/>
            <a:ext cx="6356511" cy="3850736"/>
          </a:xfrm>
        </p:spPr>
        <p:txBody>
          <a:bodyPr anchor="t">
            <a:normAutofit fontScale="92500" lnSpcReduction="10000"/>
          </a:bodyPr>
          <a:lstStyle/>
          <a:p>
            <a:r>
              <a:rPr lang="pl-PL" sz="1600" dirty="0"/>
              <a:t>1 marca 2004 r. Polska przystąpiła do Konwencji o patencie Europejskim i UPRP stał się 28 członkiem Europejskiej Organizacji Patentowej.</a:t>
            </a:r>
          </a:p>
          <a:p>
            <a:r>
              <a:rPr lang="pl-PL" sz="1600" dirty="0">
                <a:effectLst/>
              </a:rPr>
              <a:t>Oznacza to, że od dnia 1 marca 2004 r. zgłaszający dokonując zgłoszenia o patent europejski wskazuje Polskę̨ jako kraj, w którym chce uzyskać́ ochronę dla swojego wynalazku, jak również̇ to, </a:t>
            </a:r>
            <a:r>
              <a:rPr lang="pl-PL" sz="1600" dirty="0"/>
              <a:t>ż</a:t>
            </a:r>
            <a:r>
              <a:rPr lang="pl-PL" sz="1600" dirty="0">
                <a:effectLst/>
              </a:rPr>
              <a:t>e od tego dnia europejskie zgłoszenie patentowe może być dokonane w Urzędzie Patentowym RP, który działa jako urząd przyjmujący nadając zgłoszeniu numer europejskiego zgłoszenia patentowego i datę̨ dokonania zgłoszenia. </a:t>
            </a:r>
          </a:p>
          <a:p>
            <a:r>
              <a:rPr lang="pl-PL" sz="1600" dirty="0"/>
              <a:t>Co do zasady zgłaszający może dokonać zgłoszenia w Europejskim Urzędzie Patentowym lub w urzędzie patentowym kraju, który jest stroną Konwencji o patencie europejskim </a:t>
            </a:r>
          </a:p>
          <a:p>
            <a:r>
              <a:rPr lang="pl-PL" sz="1800" dirty="0">
                <a:effectLst/>
              </a:rPr>
              <a:t>Zgłoszenie powinno zawierać: opis wynalazku, jedno lub więcej zastrzeżeń patentowych, rysunki powołane w opisie lub zastrzeżeniach, skrót oraz podanie o udzielenie patentu europejskiego. </a:t>
            </a:r>
            <a:endParaRPr lang="pl-PL" sz="1200" dirty="0"/>
          </a:p>
          <a:p>
            <a:endParaRPr lang="pl-PL" sz="1600" dirty="0"/>
          </a:p>
          <a:p>
            <a:endParaRPr lang="pl-PL" sz="2200" dirty="0"/>
          </a:p>
        </p:txBody>
      </p:sp>
      <p:pic>
        <p:nvPicPr>
          <p:cNvPr id="5" name="Obraz 4">
            <a:extLst>
              <a:ext uri="{FF2B5EF4-FFF2-40B4-BE49-F238E27FC236}">
                <a16:creationId xmlns:a16="http://schemas.microsoft.com/office/drawing/2014/main" id="{1B2F97B6-EC86-396A-1638-33F0B21483C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204642" y="540052"/>
            <a:ext cx="6356511" cy="5577840"/>
          </a:xfrm>
          <a:prstGeom prst="rect">
            <a:avLst/>
          </a:prstGeom>
        </p:spPr>
      </p:pic>
      <p:sp>
        <p:nvSpPr>
          <p:cNvPr id="6" name="pole tekstowe 5">
            <a:extLst>
              <a:ext uri="{FF2B5EF4-FFF2-40B4-BE49-F238E27FC236}">
                <a16:creationId xmlns:a16="http://schemas.microsoft.com/office/drawing/2014/main" id="{D8882FC5-0068-1F56-069B-0549BD233B36}"/>
              </a:ext>
            </a:extLst>
          </p:cNvPr>
          <p:cNvSpPr txBox="1"/>
          <p:nvPr/>
        </p:nvSpPr>
        <p:spPr>
          <a:xfrm>
            <a:off x="9043093" y="6017865"/>
            <a:ext cx="2241318" cy="200055"/>
          </a:xfrm>
          <a:prstGeom prst="rect">
            <a:avLst/>
          </a:prstGeom>
          <a:solidFill>
            <a:srgbClr val="000000"/>
          </a:solidFill>
        </p:spPr>
        <p:txBody>
          <a:bodyPr wrap="none" rtlCol="0">
            <a:spAutoFit/>
          </a:bodyPr>
          <a:lstStyle/>
          <a:p>
            <a:pPr algn="r">
              <a:spcAft>
                <a:spcPts val="600"/>
              </a:spcAft>
            </a:pPr>
            <a:r>
              <a:rPr lang="pl-PL" sz="700">
                <a:solidFill>
                  <a:srgbClr val="FFFFFF"/>
                </a:solidFill>
                <a:hlinkClick r:id="rId3" tooltip="https://www.pngall.com/europe-png/download/54486">
                  <a:extLst>
                    <a:ext uri="{A12FA001-AC4F-418D-AE19-62706E023703}">
                      <ahyp:hlinkClr xmlns:ahyp="http://schemas.microsoft.com/office/drawing/2018/hyperlinkcolor" val="tx"/>
                    </a:ext>
                  </a:extLst>
                </a:hlinkClick>
              </a:rPr>
              <a:t>To zdjęcie</a:t>
            </a:r>
            <a:r>
              <a:rPr lang="pl-PL" sz="700">
                <a:solidFill>
                  <a:srgbClr val="FFFFFF"/>
                </a:solidFill>
              </a:rPr>
              <a:t>, autor: Nieznany autor, licencja: </a:t>
            </a:r>
            <a:r>
              <a:rPr lang="pl-PL" sz="700">
                <a:solidFill>
                  <a:srgbClr val="FFFFFF"/>
                </a:solidFill>
                <a:hlinkClick r:id="rId4" tooltip="https://creativecommons.org/licenses/by-nc/3.0/">
                  <a:extLst>
                    <a:ext uri="{A12FA001-AC4F-418D-AE19-62706E023703}">
                      <ahyp:hlinkClr xmlns:ahyp="http://schemas.microsoft.com/office/drawing/2018/hyperlinkcolor" val="tx"/>
                    </a:ext>
                  </a:extLst>
                </a:hlinkClick>
              </a:rPr>
              <a:t>CC BY-NC</a:t>
            </a:r>
            <a:endParaRPr lang="pl-PL" sz="700">
              <a:solidFill>
                <a:srgbClr val="FFFFFF"/>
              </a:solidFill>
            </a:endParaRPr>
          </a:p>
        </p:txBody>
      </p:sp>
    </p:spTree>
    <p:extLst>
      <p:ext uri="{BB962C8B-B14F-4D97-AF65-F5344CB8AC3E}">
        <p14:creationId xmlns:p14="http://schemas.microsoft.com/office/powerpoint/2010/main" val="39869125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F773967-8CBF-C7BD-FE34-139E21D29244}"/>
              </a:ext>
            </a:extLst>
          </p:cNvPr>
          <p:cNvSpPr>
            <a:spLocks noGrp="1"/>
          </p:cNvSpPr>
          <p:nvPr>
            <p:ph type="title"/>
          </p:nvPr>
        </p:nvSpPr>
        <p:spPr/>
        <p:txBody>
          <a:bodyPr/>
          <a:lstStyle/>
          <a:p>
            <a:r>
              <a:rPr lang="pl-PL" dirty="0"/>
              <a:t>Udzielenie patentu europejskiego</a:t>
            </a:r>
          </a:p>
        </p:txBody>
      </p:sp>
      <p:sp>
        <p:nvSpPr>
          <p:cNvPr id="3" name="Symbol zastępczy zawartości 2">
            <a:extLst>
              <a:ext uri="{FF2B5EF4-FFF2-40B4-BE49-F238E27FC236}">
                <a16:creationId xmlns:a16="http://schemas.microsoft.com/office/drawing/2014/main" id="{337C72AD-1C24-26A6-63E1-DBFACDB55267}"/>
              </a:ext>
            </a:extLst>
          </p:cNvPr>
          <p:cNvSpPr>
            <a:spLocks noGrp="1"/>
          </p:cNvSpPr>
          <p:nvPr>
            <p:ph idx="1"/>
          </p:nvPr>
        </p:nvSpPr>
        <p:spPr>
          <a:xfrm>
            <a:off x="481914" y="1433384"/>
            <a:ext cx="11442356" cy="5251621"/>
          </a:xfrm>
        </p:spPr>
        <p:txBody>
          <a:bodyPr>
            <a:normAutofit fontScale="70000" lnSpcReduction="20000"/>
          </a:bodyPr>
          <a:lstStyle/>
          <a:p>
            <a:r>
              <a:rPr lang="pl-PL" dirty="0">
                <a:highlight>
                  <a:srgbClr val="FFFF00"/>
                </a:highlight>
              </a:rPr>
              <a:t>Etap poszukiwania</a:t>
            </a:r>
          </a:p>
          <a:p>
            <a:pPr lvl="1"/>
            <a:r>
              <a:rPr lang="pl-PL" sz="2300" b="1" dirty="0"/>
              <a:t>Badanie formalne i obowiązkowe poszukiwanie europejskie </a:t>
            </a:r>
            <a:r>
              <a:rPr lang="pl-PL" sz="2300" dirty="0"/>
              <a:t>– sporządza się sprawozdanie z poszukiwania na podstawie zastrzeżeń patentowych z uwzględnieniem opisu i rysunków. Wymienia się w nim d</a:t>
            </a:r>
            <a:r>
              <a:rPr lang="pl-PL" sz="2300" dirty="0">
                <a:effectLst/>
              </a:rPr>
              <a:t>okumenty dostępne w Europejskim Urzędzie Patentowym w chwili sporządzenia sprawozdania, które mogą̨ być́ brane pod uwagę̨ przy ocenie nowości i poziomu wynalazczego. Natychmiast po sporządzeniu sprawozdania z poszukiwania przesyłane jest ono zgłaszającemu wraz z kopią dokumentów, które są powoływane w raporcie oraz z pisemną opinią dotyczącą zdolności patentowej, która jest sporządzana na podstawie sprawozdania z poszukiwania. Ta część́ procedury kończy się̨ po 18 miesiącach – licząc od daty pierwszeństwa – publikacją europejskiego zgłoszenia patentowego. </a:t>
            </a:r>
          </a:p>
          <a:p>
            <a:pPr lvl="1"/>
            <a:r>
              <a:rPr lang="pl-PL" sz="2300" dirty="0">
                <a:effectLst/>
              </a:rPr>
              <a:t>Daje to zgłaszającemu możliwość podjęcia, na podstawie sprawozdania z poszukiwań́ i towarzyszącej mu opinii dotyczącej zdolności patentowej, decyzji, czy przeprowadzić́ pełne badanie, a co się̨ z tym wiąże, czy ponosić́ dalsze koszty związane z uzyskaniem ochrony patentowej. </a:t>
            </a:r>
            <a:endParaRPr lang="pl-PL" sz="2300" dirty="0"/>
          </a:p>
          <a:p>
            <a:r>
              <a:rPr lang="pl-PL" dirty="0">
                <a:highlight>
                  <a:srgbClr val="FFFF00"/>
                </a:highlight>
              </a:rPr>
              <a:t>Etap badania pełnego</a:t>
            </a:r>
          </a:p>
          <a:p>
            <a:pPr lvl="1"/>
            <a:r>
              <a:rPr lang="pl-PL" sz="2400" dirty="0"/>
              <a:t>Następuje jedynie na wniosek zgłaszającego, zgłoszony w ciągu 6 miesięcy od opublikowania europejskiego zgłoszenia patentowego </a:t>
            </a:r>
          </a:p>
          <a:p>
            <a:pPr lvl="1"/>
            <a:r>
              <a:rPr lang="pl-PL" sz="2400" dirty="0"/>
              <a:t>Badanie wyznacza się dla jednego lub więcej państw członkowskich</a:t>
            </a:r>
          </a:p>
          <a:p>
            <a:pPr lvl="1"/>
            <a:r>
              <a:rPr lang="pl-PL" sz="2400" dirty="0">
                <a:effectLst/>
              </a:rPr>
              <a:t>Art. 52 EPC 2000: „Patenty europejskie udzielane są̨ na wynalazki we wszystkich dziedzinach techniki pod warunkiem, że są̨ one nowe, posiadają̨ poziom techniczny i nadają̨ się̨ do przemysłowego stosowania”.</a:t>
            </a:r>
            <a:endParaRPr lang="pl-PL" dirty="0"/>
          </a:p>
          <a:p>
            <a:r>
              <a:rPr lang="pl-PL" dirty="0">
                <a:highlight>
                  <a:srgbClr val="00FF00"/>
                </a:highlight>
              </a:rPr>
              <a:t>Etap </a:t>
            </a:r>
            <a:r>
              <a:rPr lang="pl-PL" dirty="0" err="1">
                <a:highlight>
                  <a:srgbClr val="00FF00"/>
                </a:highlight>
              </a:rPr>
              <a:t>sprzeciwowy</a:t>
            </a:r>
            <a:endParaRPr lang="pl-PL" dirty="0">
              <a:highlight>
                <a:srgbClr val="00FF00"/>
              </a:highlight>
            </a:endParaRPr>
          </a:p>
          <a:p>
            <a:pPr lvl="1"/>
            <a:r>
              <a:rPr lang="pl-PL" dirty="0"/>
              <a:t>Po udzieleniu patentu, w ciągu 9 miesięcy </a:t>
            </a:r>
          </a:p>
          <a:p>
            <a:pPr lvl="1"/>
            <a:r>
              <a:rPr lang="pl-PL" dirty="0"/>
              <a:t>Można wnieść sprzeciw jeśli przedmiot patentu nie posiada zdolności patentowej, patent europejski nie ujawnił wynalazku w sposób jasny i pełny tak, aby mógł być wykazany przez fachowca z danej dziedziny; przedmiot patentu wykracza poza treść zgłoszenia w chwili jego dokonania</a:t>
            </a:r>
          </a:p>
        </p:txBody>
      </p:sp>
    </p:spTree>
    <p:extLst>
      <p:ext uri="{BB962C8B-B14F-4D97-AF65-F5344CB8AC3E}">
        <p14:creationId xmlns:p14="http://schemas.microsoft.com/office/powerpoint/2010/main" val="18031984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Obraz 11" descr="Obraz zawierający tekst, Banknot, Gotówka, Obchodzenie się z pieniędzmi&#10;&#10;Opis wygenerowany automatycznie">
            <a:extLst>
              <a:ext uri="{FF2B5EF4-FFF2-40B4-BE49-F238E27FC236}">
                <a16:creationId xmlns:a16="http://schemas.microsoft.com/office/drawing/2014/main" id="{D5B09450-652E-6034-9A2B-2D7F63C6FB6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88573" y="597298"/>
            <a:ext cx="5025978" cy="5665391"/>
          </a:xfrm>
          <a:prstGeom prst="rect">
            <a:avLst/>
          </a:prstGeom>
        </p:spPr>
      </p:pic>
      <p:sp>
        <p:nvSpPr>
          <p:cNvPr id="2" name="Tytuł 1">
            <a:extLst>
              <a:ext uri="{FF2B5EF4-FFF2-40B4-BE49-F238E27FC236}">
                <a16:creationId xmlns:a16="http://schemas.microsoft.com/office/drawing/2014/main" id="{3AA4AF4F-B3C1-31B4-EC60-CC67046FC222}"/>
              </a:ext>
            </a:extLst>
          </p:cNvPr>
          <p:cNvSpPr>
            <a:spLocks noGrp="1"/>
          </p:cNvSpPr>
          <p:nvPr>
            <p:ph type="title"/>
          </p:nvPr>
        </p:nvSpPr>
        <p:spPr>
          <a:xfrm>
            <a:off x="359376" y="18255"/>
            <a:ext cx="10515600" cy="1325563"/>
          </a:xfrm>
        </p:spPr>
        <p:txBody>
          <a:bodyPr/>
          <a:lstStyle/>
          <a:p>
            <a:r>
              <a:rPr lang="pl-PL" dirty="0"/>
              <a:t>Walidacja patentu europejskiego</a:t>
            </a:r>
          </a:p>
        </p:txBody>
      </p:sp>
      <p:graphicFrame>
        <p:nvGraphicFramePr>
          <p:cNvPr id="11" name="Symbol zastępczy zawartości 3">
            <a:extLst>
              <a:ext uri="{FF2B5EF4-FFF2-40B4-BE49-F238E27FC236}">
                <a16:creationId xmlns:a16="http://schemas.microsoft.com/office/drawing/2014/main" id="{C29A4D05-2DAA-796D-AAE5-E9B68EDB6351}"/>
              </a:ext>
            </a:extLst>
          </p:cNvPr>
          <p:cNvGraphicFramePr>
            <a:graphicFrameLocks noGrp="1"/>
          </p:cNvGraphicFramePr>
          <p:nvPr>
            <p:ph sz="half" idx="1"/>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Symbol zastępczy zawartości 4">
            <a:extLst>
              <a:ext uri="{FF2B5EF4-FFF2-40B4-BE49-F238E27FC236}">
                <a16:creationId xmlns:a16="http://schemas.microsoft.com/office/drawing/2014/main" id="{85F96BB0-B58D-A0A0-A82C-D2A3BC3AD7F8}"/>
              </a:ext>
            </a:extLst>
          </p:cNvPr>
          <p:cNvSpPr>
            <a:spLocks noGrp="1"/>
          </p:cNvSpPr>
          <p:nvPr>
            <p:ph sz="half" idx="2"/>
          </p:nvPr>
        </p:nvSpPr>
        <p:spPr/>
        <p:txBody>
          <a:bodyPr>
            <a:noAutofit/>
          </a:bodyPr>
          <a:lstStyle/>
          <a:p>
            <a:r>
              <a:rPr lang="pl-PL" sz="2400" dirty="0"/>
              <a:t>Patent europejski nie jest prawem jednolitym jak np. unijny znak towarowy.  </a:t>
            </a:r>
            <a:r>
              <a:rPr lang="pl-PL" sz="1600" dirty="0"/>
              <a:t>W procedurze rejestrowania znaków wystarczy zrobić jedno zgłoszenie i ochroną można objąć 27 krajów UE. </a:t>
            </a:r>
          </a:p>
          <a:p>
            <a:r>
              <a:rPr lang="pl-PL" sz="2400" dirty="0"/>
              <a:t>Procedura patentowania przez EPO wygląda inaczej. To raczej wiązka patentów krajowych.</a:t>
            </a:r>
          </a:p>
          <a:p>
            <a:r>
              <a:rPr lang="pl-PL" sz="2400" b="0" i="0" u="none" strike="noStrike" dirty="0">
                <a:effectLst/>
              </a:rPr>
              <a:t>Ochronę wynikającą z </a:t>
            </a:r>
            <a:r>
              <a:rPr lang="pl-PL" sz="2400" dirty="0"/>
              <a:t>p</a:t>
            </a:r>
            <a:r>
              <a:rPr lang="pl-PL" sz="2400" b="0" i="0" u="none" strike="noStrike" dirty="0">
                <a:effectLst/>
              </a:rPr>
              <a:t>atentu europejskiego należy w każdym kraju corocznie przedłużać, wnosząc stosowne opłaty. W przeciwnym razie ochrona wygaśnie.</a:t>
            </a:r>
            <a:endParaRPr lang="pl-PL" sz="2400" dirty="0"/>
          </a:p>
        </p:txBody>
      </p:sp>
      <p:sp>
        <p:nvSpPr>
          <p:cNvPr id="13" name="pole tekstowe 12">
            <a:extLst>
              <a:ext uri="{FF2B5EF4-FFF2-40B4-BE49-F238E27FC236}">
                <a16:creationId xmlns:a16="http://schemas.microsoft.com/office/drawing/2014/main" id="{86BDCFF5-11BE-B9D3-8A72-67E2FDB62664}"/>
              </a:ext>
            </a:extLst>
          </p:cNvPr>
          <p:cNvSpPr txBox="1"/>
          <p:nvPr/>
        </p:nvSpPr>
        <p:spPr>
          <a:xfrm>
            <a:off x="188573" y="7294900"/>
            <a:ext cx="935579" cy="784830"/>
          </a:xfrm>
          <a:prstGeom prst="rect">
            <a:avLst/>
          </a:prstGeom>
          <a:noFill/>
        </p:spPr>
        <p:txBody>
          <a:bodyPr wrap="square" rtlCol="0">
            <a:spAutoFit/>
          </a:bodyPr>
          <a:lstStyle/>
          <a:p>
            <a:r>
              <a:rPr lang="pl-PL" sz="900">
                <a:hlinkClick r:id="rId3" tooltip="https://commons.wikimedia.org/wiki/File:Euro_banknotes,_Europa_series.png"/>
              </a:rPr>
              <a:t>To zdjęcie</a:t>
            </a:r>
            <a:r>
              <a:rPr lang="pl-PL" sz="900"/>
              <a:t>, autor: Nieznany autor, licencja: </a:t>
            </a:r>
            <a:r>
              <a:rPr lang="pl-PL" sz="900">
                <a:hlinkClick r:id="rId9" tooltip="https://creativecommons.org/licenses/by-sa/3.0/"/>
              </a:rPr>
              <a:t>CC BY-SA</a:t>
            </a:r>
            <a:endParaRPr lang="pl-PL" sz="900"/>
          </a:p>
        </p:txBody>
      </p:sp>
    </p:spTree>
    <p:extLst>
      <p:ext uri="{BB962C8B-B14F-4D97-AF65-F5344CB8AC3E}">
        <p14:creationId xmlns:p14="http://schemas.microsoft.com/office/powerpoint/2010/main" val="9472404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86E126B-407A-A7FD-F23C-30308A6424C6}"/>
              </a:ext>
            </a:extLst>
          </p:cNvPr>
          <p:cNvSpPr>
            <a:spLocks noGrp="1"/>
          </p:cNvSpPr>
          <p:nvPr>
            <p:ph type="title"/>
          </p:nvPr>
        </p:nvSpPr>
        <p:spPr>
          <a:xfrm>
            <a:off x="838201" y="365125"/>
            <a:ext cx="5251316" cy="1807305"/>
          </a:xfrm>
        </p:spPr>
        <p:txBody>
          <a:bodyPr vert="horz" lIns="91440" tIns="45720" rIns="91440" bIns="45720" rtlCol="0" anchor="ctr">
            <a:normAutofit/>
          </a:bodyPr>
          <a:lstStyle/>
          <a:p>
            <a:r>
              <a:rPr lang="en-US"/>
              <a:t>Jednolity system patentowy</a:t>
            </a:r>
          </a:p>
        </p:txBody>
      </p:sp>
      <p:sp>
        <p:nvSpPr>
          <p:cNvPr id="4" name="Symbol zastępczy zawartości 3">
            <a:extLst>
              <a:ext uri="{FF2B5EF4-FFF2-40B4-BE49-F238E27FC236}">
                <a16:creationId xmlns:a16="http://schemas.microsoft.com/office/drawing/2014/main" id="{92F15049-13A3-1407-C199-167F6C90EDAB}"/>
              </a:ext>
            </a:extLst>
          </p:cNvPr>
          <p:cNvSpPr>
            <a:spLocks noGrp="1"/>
          </p:cNvSpPr>
          <p:nvPr>
            <p:ph sz="half" idx="2"/>
          </p:nvPr>
        </p:nvSpPr>
        <p:spPr>
          <a:xfrm>
            <a:off x="338401" y="1977082"/>
            <a:ext cx="5764084" cy="4515794"/>
          </a:xfrm>
        </p:spPr>
        <p:txBody>
          <a:bodyPr vert="horz" lIns="91440" tIns="45720" rIns="91440" bIns="45720" rtlCol="0">
            <a:normAutofit fontScale="92500" lnSpcReduction="20000"/>
          </a:bodyPr>
          <a:lstStyle/>
          <a:p>
            <a:pPr algn="just"/>
            <a:r>
              <a:rPr lang="pl-PL" sz="2000" dirty="0"/>
              <a:t>1 czerwca 2023 r. wszedł w życie </a:t>
            </a:r>
            <a:r>
              <a:rPr lang="pl-PL" sz="2000" b="1" dirty="0"/>
              <a:t>system patentu jednolitego</a:t>
            </a:r>
            <a:r>
              <a:rPr lang="pl-PL" sz="2000" dirty="0"/>
              <a:t>, zgodnie z którym dla udzielonych patentów europejskich w tym dniu lub po tej dacie możliwe jest ubieganie się o zarejestrowanie przez Europejski Urząd Patentowy (EPO) </a:t>
            </a:r>
            <a:r>
              <a:rPr lang="pl-PL" sz="2000" b="1" dirty="0"/>
              <a:t>jednolitego skutku prawnego, wywieranego łącznie i w sposób automatyczny na terenie 17 państw członkowskich UE, które dotychczas podpisały Porozumienie w sprawie Jednolitego Sądu Patentowego.</a:t>
            </a:r>
          </a:p>
          <a:p>
            <a:pPr algn="just"/>
            <a:r>
              <a:rPr lang="pl-PL" sz="2000" dirty="0"/>
              <a:t>Polska nie jest częścią ww. systemu, co oznacza, że uprawnieni z patentu europejskiego, zarówno „klasycznego” patentu europejskiego, jak i patentu europejskiego o jednolitym skutku, chcąc skorzystać z ochrony patentowej na terytorium RP muszą ubiegać się o nią bezpośrednio w Urzędzie Patentowym RP albo na dotychczasowej ścieżce międzynarodowej (patent europejski, EPO/tryb międzynarodowy: euro-PCT, WIPO).</a:t>
            </a:r>
          </a:p>
        </p:txBody>
      </p:sp>
      <p:pic>
        <p:nvPicPr>
          <p:cNvPr id="6" name="Symbol zastępczy zawartości 5" descr="Obraz zawierający mapa, atlas, tekst&#10;&#10;Opis wygenerowany automatycznie">
            <a:extLst>
              <a:ext uri="{FF2B5EF4-FFF2-40B4-BE49-F238E27FC236}">
                <a16:creationId xmlns:a16="http://schemas.microsoft.com/office/drawing/2014/main" id="{E0981BCD-08F1-CDB9-B2A9-5A8A3D14E3F2}"/>
              </a:ext>
            </a:extLst>
          </p:cNvPr>
          <p:cNvPicPr>
            <a:picLocks noGrp="1" noChangeAspect="1"/>
          </p:cNvPicPr>
          <p:nvPr>
            <p:ph sz="half" idx="1"/>
          </p:nvPr>
        </p:nvPicPr>
        <p:blipFill>
          <a:blip r:embed="rId2"/>
          <a:srcRect l="11395" r="14048"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2856944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15BCAFD-6BDC-0258-496A-A806A97E2930}"/>
              </a:ext>
            </a:extLst>
          </p:cNvPr>
          <p:cNvSpPr>
            <a:spLocks noGrp="1"/>
          </p:cNvSpPr>
          <p:nvPr>
            <p:ph type="title"/>
          </p:nvPr>
        </p:nvSpPr>
        <p:spPr>
          <a:xfrm>
            <a:off x="640080" y="325369"/>
            <a:ext cx="4368602" cy="1956841"/>
          </a:xfrm>
        </p:spPr>
        <p:txBody>
          <a:bodyPr anchor="b">
            <a:normAutofit/>
          </a:bodyPr>
          <a:lstStyle/>
          <a:p>
            <a:r>
              <a:rPr lang="pl-PL" sz="4600"/>
              <a:t>Procedura międzynarodowa</a:t>
            </a:r>
          </a:p>
        </p:txBody>
      </p:sp>
      <p:sp>
        <p:nvSpPr>
          <p:cNvPr id="3" name="Symbol zastępczy zawartości 2">
            <a:extLst>
              <a:ext uri="{FF2B5EF4-FFF2-40B4-BE49-F238E27FC236}">
                <a16:creationId xmlns:a16="http://schemas.microsoft.com/office/drawing/2014/main" id="{EC11F64E-9B90-FD5C-CBE9-3C89F0F70303}"/>
              </a:ext>
            </a:extLst>
          </p:cNvPr>
          <p:cNvSpPr>
            <a:spLocks noGrp="1"/>
          </p:cNvSpPr>
          <p:nvPr>
            <p:ph idx="1"/>
          </p:nvPr>
        </p:nvSpPr>
        <p:spPr>
          <a:xfrm>
            <a:off x="640080" y="2872899"/>
            <a:ext cx="4243589" cy="3320668"/>
          </a:xfrm>
        </p:spPr>
        <p:txBody>
          <a:bodyPr>
            <a:normAutofit/>
          </a:bodyPr>
          <a:lstStyle/>
          <a:p>
            <a:r>
              <a:rPr lang="pl-PL" sz="2200"/>
              <a:t>Układ o współpracy międzynarodowej (PCT). Jest nim obecnie objęte 153 państwa, </a:t>
            </a:r>
          </a:p>
          <a:p>
            <a:r>
              <a:rPr lang="pl-PL" sz="2200"/>
              <a:t>Polska przystąpiła do układu 25 grudnia 1990 r. </a:t>
            </a:r>
          </a:p>
          <a:p>
            <a:r>
              <a:rPr lang="pl-PL" sz="2200"/>
              <a:t>Procedura składa się z fazy międzynarodowej i fazy krajowej</a:t>
            </a:r>
          </a:p>
        </p:txBody>
      </p:sp>
      <p:pic>
        <p:nvPicPr>
          <p:cNvPr id="5" name="Obraz 4" descr="Obraz zawierający niebo&#10;&#10;Opis wygenerowany automatycznie">
            <a:extLst>
              <a:ext uri="{FF2B5EF4-FFF2-40B4-BE49-F238E27FC236}">
                <a16:creationId xmlns:a16="http://schemas.microsoft.com/office/drawing/2014/main" id="{19F66376-B177-368B-04DF-1BD9650850DE}"/>
              </a:ext>
            </a:extLst>
          </p:cNvPr>
          <p:cNvPicPr>
            <a:picLocks noChangeAspect="1"/>
          </p:cNvPicPr>
          <p:nvPr/>
        </p:nvPicPr>
        <p:blipFill>
          <a:blip r:embed="rId2">
            <a:extLst>
              <a:ext uri="{837473B0-CC2E-450A-ABE3-18F120FF3D39}">
                <a1611:picAttrSrcUrl xmlns:a1611="http://schemas.microsoft.com/office/drawing/2016/11/main" r:id="rId3"/>
              </a:ext>
            </a:extLst>
          </a:blip>
          <a:srcRect l="8265" r="24782"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1097571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615B0BC-914B-ED4B-F12D-BD75D8F96347}"/>
              </a:ext>
            </a:extLst>
          </p:cNvPr>
          <p:cNvSpPr>
            <a:spLocks noGrp="1"/>
          </p:cNvSpPr>
          <p:nvPr>
            <p:ph type="title"/>
          </p:nvPr>
        </p:nvSpPr>
        <p:spPr>
          <a:xfrm>
            <a:off x="247135" y="365126"/>
            <a:ext cx="11106665" cy="499848"/>
          </a:xfrm>
        </p:spPr>
        <p:txBody>
          <a:bodyPr>
            <a:normAutofit fontScale="90000"/>
          </a:bodyPr>
          <a:lstStyle/>
          <a:p>
            <a:r>
              <a:rPr lang="pl-PL" dirty="0"/>
              <a:t>Ile to kosztuje i jak długo trwa?</a:t>
            </a:r>
          </a:p>
        </p:txBody>
      </p:sp>
      <p:graphicFrame>
        <p:nvGraphicFramePr>
          <p:cNvPr id="7" name="Symbol zastępczy zawartości 6">
            <a:extLst>
              <a:ext uri="{FF2B5EF4-FFF2-40B4-BE49-F238E27FC236}">
                <a16:creationId xmlns:a16="http://schemas.microsoft.com/office/drawing/2014/main" id="{92852367-F72C-77B1-178E-13CE3431F182}"/>
              </a:ext>
            </a:extLst>
          </p:cNvPr>
          <p:cNvGraphicFramePr>
            <a:graphicFrameLocks noGrp="1"/>
          </p:cNvGraphicFramePr>
          <p:nvPr>
            <p:ph idx="1"/>
          </p:nvPr>
        </p:nvGraphicFramePr>
        <p:xfrm>
          <a:off x="247135" y="864975"/>
          <a:ext cx="11697726" cy="5871126"/>
        </p:xfrm>
        <a:graphic>
          <a:graphicData uri="http://schemas.openxmlformats.org/drawingml/2006/table">
            <a:tbl>
              <a:tblPr firstRow="1" bandRow="1">
                <a:tableStyleId>{5C22544A-7EE6-4342-B048-85BDC9FD1C3A}</a:tableStyleId>
              </a:tblPr>
              <a:tblGrid>
                <a:gridCol w="3899242">
                  <a:extLst>
                    <a:ext uri="{9D8B030D-6E8A-4147-A177-3AD203B41FA5}">
                      <a16:colId xmlns:a16="http://schemas.microsoft.com/office/drawing/2014/main" val="22349460"/>
                    </a:ext>
                  </a:extLst>
                </a:gridCol>
                <a:gridCol w="3899242">
                  <a:extLst>
                    <a:ext uri="{9D8B030D-6E8A-4147-A177-3AD203B41FA5}">
                      <a16:colId xmlns:a16="http://schemas.microsoft.com/office/drawing/2014/main" val="2460003526"/>
                    </a:ext>
                  </a:extLst>
                </a:gridCol>
                <a:gridCol w="3899242">
                  <a:extLst>
                    <a:ext uri="{9D8B030D-6E8A-4147-A177-3AD203B41FA5}">
                      <a16:colId xmlns:a16="http://schemas.microsoft.com/office/drawing/2014/main" val="1324839313"/>
                    </a:ext>
                  </a:extLst>
                </a:gridCol>
              </a:tblGrid>
              <a:tr h="613698">
                <a:tc>
                  <a:txBody>
                    <a:bodyPr/>
                    <a:lstStyle/>
                    <a:p>
                      <a:r>
                        <a:rPr lang="pl-PL" sz="1800" dirty="0"/>
                        <a:t>Procedura krajowa (ok. 33 m-ce)</a:t>
                      </a:r>
                    </a:p>
                  </a:txBody>
                  <a:tcPr/>
                </a:tc>
                <a:tc>
                  <a:txBody>
                    <a:bodyPr/>
                    <a:lstStyle/>
                    <a:p>
                      <a:r>
                        <a:rPr lang="pl-PL" dirty="0"/>
                        <a:t>Procedura europejska (ok. 28 m-</a:t>
                      </a:r>
                      <a:r>
                        <a:rPr lang="pl-PL" dirty="0" err="1"/>
                        <a:t>cy</a:t>
                      </a:r>
                      <a:r>
                        <a:rPr lang="pl-PL" dirty="0"/>
                        <a:t>)</a:t>
                      </a:r>
                    </a:p>
                  </a:txBody>
                  <a:tcPr/>
                </a:tc>
                <a:tc>
                  <a:txBody>
                    <a:bodyPr/>
                    <a:lstStyle/>
                    <a:p>
                      <a:r>
                        <a:rPr lang="pl-PL" dirty="0"/>
                        <a:t>Procedura międzynarodowa (od 5 do 80 m-</a:t>
                      </a:r>
                      <a:r>
                        <a:rPr lang="pl-PL" dirty="0" err="1"/>
                        <a:t>cy</a:t>
                      </a:r>
                      <a:r>
                        <a:rPr lang="pl-PL" dirty="0"/>
                        <a:t>)</a:t>
                      </a:r>
                    </a:p>
                  </a:txBody>
                  <a:tcPr/>
                </a:tc>
                <a:extLst>
                  <a:ext uri="{0D108BD9-81ED-4DB2-BD59-A6C34878D82A}">
                    <a16:rowId xmlns:a16="http://schemas.microsoft.com/office/drawing/2014/main" val="3373265115"/>
                  </a:ext>
                </a:extLst>
              </a:tr>
              <a:tr h="5231046">
                <a:tc>
                  <a:txBody>
                    <a:bodyPr/>
                    <a:lstStyle/>
                    <a:p>
                      <a:r>
                        <a:rPr lang="pl-PL" sz="1600" b="0" i="0" u="none" strike="noStrike" kern="1200" dirty="0">
                          <a:solidFill>
                            <a:schemeClr val="dk1"/>
                          </a:solidFill>
                          <a:effectLst/>
                          <a:latin typeface="+mn-lt"/>
                          <a:ea typeface="+mn-ea"/>
                          <a:cs typeface="+mn-cs"/>
                        </a:rPr>
                        <a:t>Opłaty zgłoszeniowe :</a:t>
                      </a:r>
                    </a:p>
                    <a:p>
                      <a:r>
                        <a:rPr lang="pl-PL" sz="1600" b="0" i="0" u="none" strike="noStrike" kern="1200" dirty="0">
                          <a:solidFill>
                            <a:schemeClr val="dk1"/>
                          </a:solidFill>
                          <a:effectLst/>
                          <a:latin typeface="+mn-lt"/>
                          <a:ea typeface="+mn-ea"/>
                          <a:cs typeface="+mn-cs"/>
                        </a:rPr>
                        <a:t>550 zł – opłata za zgłoszenie tradycyjne (500 zł -elektroniczne);</a:t>
                      </a:r>
                    </a:p>
                    <a:p>
                      <a:r>
                        <a:rPr lang="pl-PL" sz="1600" b="0" i="0" u="none" strike="noStrike" kern="1200" dirty="0">
                          <a:solidFill>
                            <a:schemeClr val="dk1"/>
                          </a:solidFill>
                          <a:effectLst/>
                          <a:latin typeface="+mn-lt"/>
                          <a:ea typeface="+mn-ea"/>
                          <a:cs typeface="+mn-cs"/>
                        </a:rPr>
                        <a:t>25 zł – opłata za każdą stronę ponad 20 stron opisu, zastrzeżeń i rysunków;</a:t>
                      </a:r>
                    </a:p>
                    <a:p>
                      <a:r>
                        <a:rPr lang="pl-PL" sz="1600" b="0" i="0" u="none" strike="noStrike" kern="1200" dirty="0">
                          <a:solidFill>
                            <a:schemeClr val="dk1"/>
                          </a:solidFill>
                          <a:effectLst/>
                          <a:latin typeface="+mn-lt"/>
                          <a:ea typeface="+mn-ea"/>
                          <a:cs typeface="+mn-cs"/>
                        </a:rPr>
                        <a:t>17 zł – za pełnomocnictwo.</a:t>
                      </a:r>
                    </a:p>
                    <a:p>
                      <a:r>
                        <a:rPr lang="pl-PL" sz="1600" b="0" i="0" u="none" strike="noStrike" kern="1200" dirty="0">
                          <a:solidFill>
                            <a:schemeClr val="dk1"/>
                          </a:solidFill>
                          <a:effectLst/>
                          <a:latin typeface="+mn-lt"/>
                          <a:ea typeface="+mn-ea"/>
                          <a:cs typeface="+mn-cs"/>
                        </a:rPr>
                        <a:t>Jeśli zgłoszenie obejmuje więcej niż dwa wynalazki opłata podlega zwiększeniu o 50%.</a:t>
                      </a:r>
                    </a:p>
                    <a:p>
                      <a:r>
                        <a:rPr lang="pl-PL" sz="1600" b="0" i="0" u="none" strike="noStrike" kern="1200" dirty="0">
                          <a:solidFill>
                            <a:schemeClr val="dk1"/>
                          </a:solidFill>
                          <a:effectLst/>
                          <a:latin typeface="+mn-lt"/>
                          <a:ea typeface="+mn-ea"/>
                          <a:cs typeface="+mn-cs"/>
                        </a:rPr>
                        <a:t>Opłaty okresowe:</a:t>
                      </a:r>
                    </a:p>
                    <a:p>
                      <a:r>
                        <a:rPr lang="pl-PL" sz="1600" b="0" i="0" u="none" strike="noStrike" kern="1200" dirty="0">
                          <a:solidFill>
                            <a:schemeClr val="dk1"/>
                          </a:solidFill>
                          <a:effectLst/>
                          <a:latin typeface="+mn-lt"/>
                          <a:ea typeface="+mn-ea"/>
                          <a:cs typeface="+mn-cs"/>
                        </a:rPr>
                        <a:t>480 zł – za pierwszy okres ochrony (1., 2. i 3. rok) następnie: 250 zł – za 4, 300 zł za 5, 350 zł za 6, 400 zł za 7, 450 zł za 8, 550 zł za 9, 650 zł za 10, 750 zł za 11, 800 zł za 12, 900 zł za 13, 950 zł za 14, 1050 zł za 15, 1150 zł za 16, 1250 zł za 17, 1350 zł za 18, 1450 zł za 19, 1550 zł za 20.</a:t>
                      </a:r>
                    </a:p>
                    <a:p>
                      <a:r>
                        <a:rPr lang="pl-PL" sz="1600" b="0" i="0" u="none" strike="noStrike" kern="1200" dirty="0">
                          <a:solidFill>
                            <a:schemeClr val="dk1"/>
                          </a:solidFill>
                          <a:effectLst/>
                          <a:latin typeface="+mn-lt"/>
                          <a:ea typeface="+mn-ea"/>
                          <a:cs typeface="+mn-cs"/>
                        </a:rPr>
                        <a:t>+ ewentualne honorarium rzecznika patentowego</a:t>
                      </a:r>
                    </a:p>
                    <a:p>
                      <a:br>
                        <a:rPr lang="pl-PL" sz="1600" dirty="0"/>
                      </a:br>
                      <a:endParaRPr lang="pl-PL" sz="1600" dirty="0"/>
                    </a:p>
                  </a:txBody>
                  <a:tcPr/>
                </a:tc>
                <a:tc>
                  <a:txBody>
                    <a:bodyPr/>
                    <a:lstStyle/>
                    <a:p>
                      <a:r>
                        <a:rPr lang="pl-PL" sz="1400" b="0" i="0" u="none" strike="noStrike" kern="1200" dirty="0">
                          <a:solidFill>
                            <a:schemeClr val="dk1"/>
                          </a:solidFill>
                          <a:effectLst/>
                          <a:latin typeface="+mn-lt"/>
                          <a:ea typeface="+mn-ea"/>
                          <a:cs typeface="+mn-cs"/>
                        </a:rPr>
                        <a:t>Etap I</a:t>
                      </a:r>
                    </a:p>
                    <a:p>
                      <a:r>
                        <a:rPr lang="pl-PL" sz="1400" b="0" i="0" u="none" strike="noStrike" kern="1200" dirty="0">
                          <a:solidFill>
                            <a:schemeClr val="dk1"/>
                          </a:solidFill>
                          <a:effectLst/>
                          <a:latin typeface="+mn-lt"/>
                          <a:ea typeface="+mn-ea"/>
                          <a:cs typeface="+mn-cs"/>
                        </a:rPr>
                        <a:t>260 EUR – opłata za zgłoszenie* tradycyjne albo 125 EUR, jeżeli zrobisz to drogą elektroniczną;</a:t>
                      </a:r>
                    </a:p>
                    <a:p>
                      <a:r>
                        <a:rPr lang="pl-PL" sz="1400" b="0" i="0" u="none" strike="noStrike" kern="1200" dirty="0">
                          <a:solidFill>
                            <a:schemeClr val="dk1"/>
                          </a:solidFill>
                          <a:effectLst/>
                          <a:latin typeface="+mn-lt"/>
                          <a:ea typeface="+mn-ea"/>
                          <a:cs typeface="+mn-cs"/>
                        </a:rPr>
                        <a:t>1350 EUR – za wstępne poszukiwania;</a:t>
                      </a:r>
                    </a:p>
                    <a:p>
                      <a:r>
                        <a:rPr lang="pl-PL" sz="1400" b="0" i="0" u="none" strike="noStrike" kern="1200" dirty="0">
                          <a:solidFill>
                            <a:schemeClr val="dk1"/>
                          </a:solidFill>
                          <a:effectLst/>
                          <a:latin typeface="+mn-lt"/>
                          <a:ea typeface="+mn-ea"/>
                          <a:cs typeface="+mn-cs"/>
                        </a:rPr>
                        <a:t>300 PLN – pobierane jest przez UPRP za przekazanie zgłoszenia do EPO.</a:t>
                      </a:r>
                    </a:p>
                    <a:p>
                      <a:r>
                        <a:rPr lang="pl-PL" sz="1400" b="0" i="0" u="none" strike="noStrike" kern="1200" dirty="0">
                          <a:solidFill>
                            <a:schemeClr val="dk1"/>
                          </a:solidFill>
                          <a:effectLst/>
                          <a:latin typeface="+mn-lt"/>
                          <a:ea typeface="+mn-ea"/>
                          <a:cs typeface="+mn-cs"/>
                        </a:rPr>
                        <a:t>Etap II</a:t>
                      </a:r>
                    </a:p>
                    <a:p>
                      <a:r>
                        <a:rPr lang="pl-PL" sz="1400" b="0" i="0" u="none" strike="noStrike" kern="1200" dirty="0">
                          <a:solidFill>
                            <a:schemeClr val="dk1"/>
                          </a:solidFill>
                          <a:effectLst/>
                          <a:latin typeface="+mn-lt"/>
                          <a:ea typeface="+mn-ea"/>
                          <a:cs typeface="+mn-cs"/>
                        </a:rPr>
                        <a:t>1700 EUR – opłata za pełne badanie;</a:t>
                      </a:r>
                    </a:p>
                    <a:p>
                      <a:r>
                        <a:rPr lang="pl-PL" sz="1400" b="0" i="0" u="none" strike="noStrike" kern="1200" dirty="0">
                          <a:solidFill>
                            <a:schemeClr val="dk1"/>
                          </a:solidFill>
                          <a:effectLst/>
                          <a:latin typeface="+mn-lt"/>
                          <a:ea typeface="+mn-ea"/>
                          <a:cs typeface="+mn-cs"/>
                        </a:rPr>
                        <a:t>490 EUR – opłata za utrzymanie zgłoszenia w mocy (ochronę) (za trzeci rok)</a:t>
                      </a:r>
                    </a:p>
                    <a:p>
                      <a:r>
                        <a:rPr lang="pl-PL" sz="1400" b="0" i="0" u="none" strike="noStrike" kern="1200" dirty="0">
                          <a:solidFill>
                            <a:schemeClr val="dk1"/>
                          </a:solidFill>
                          <a:effectLst/>
                          <a:latin typeface="+mn-lt"/>
                          <a:ea typeface="+mn-ea"/>
                          <a:cs typeface="+mn-cs"/>
                        </a:rPr>
                        <a:t>960 EUR – za udzielenie patentu;</a:t>
                      </a:r>
                    </a:p>
                    <a:p>
                      <a:r>
                        <a:rPr lang="pl-PL" sz="1400" b="0" i="0" u="none" strike="noStrike" kern="1200" dirty="0">
                          <a:solidFill>
                            <a:schemeClr val="dk1"/>
                          </a:solidFill>
                          <a:effectLst/>
                          <a:latin typeface="+mn-lt"/>
                          <a:ea typeface="+mn-ea"/>
                          <a:cs typeface="+mn-cs"/>
                        </a:rPr>
                        <a:t>610 EUR – za wyznaczenie jednego lub więcej państw członkowskich, w których patent ma być walidowany.</a:t>
                      </a:r>
                    </a:p>
                    <a:p>
                      <a:r>
                        <a:rPr lang="pl-PL" sz="1400" b="0" i="0" u="none" strike="noStrike" kern="1200" dirty="0">
                          <a:solidFill>
                            <a:schemeClr val="dk1"/>
                          </a:solidFill>
                          <a:effectLst/>
                          <a:latin typeface="+mn-lt"/>
                          <a:ea typeface="+mn-ea"/>
                          <a:cs typeface="+mn-cs"/>
                        </a:rPr>
                        <a:t>* osobom fizycznym, MŚP, uniwersytetom, organizacjom non-profit, jednostkom badawczo-rozwojowym przysługuje 30% zniżki;</a:t>
                      </a:r>
                    </a:p>
                    <a:p>
                      <a:r>
                        <a:rPr lang="pl-PL" sz="1400" dirty="0">
                          <a:latin typeface="+mn-lt"/>
                        </a:rPr>
                        <a:t>+ koszt walidacji patentu europejskiego </a:t>
                      </a:r>
                      <a:r>
                        <a:rPr lang="pl-PL" sz="1400" b="0" i="0" u="none" strike="noStrike" kern="1200" dirty="0">
                          <a:solidFill>
                            <a:schemeClr val="dk1"/>
                          </a:solidFill>
                          <a:effectLst/>
                          <a:latin typeface="+mn-lt"/>
                          <a:ea typeface="+mn-ea"/>
                          <a:cs typeface="+mn-cs"/>
                        </a:rPr>
                        <a:t>zwykle około 1 tys. EUR od każdego kraju. </a:t>
                      </a:r>
                    </a:p>
                    <a:p>
                      <a:r>
                        <a:rPr lang="pl-PL" sz="1400" b="0" i="0" u="none" strike="noStrike" kern="1200" dirty="0">
                          <a:solidFill>
                            <a:schemeClr val="dk1"/>
                          </a:solidFill>
                          <a:effectLst/>
                          <a:latin typeface="+mn-lt"/>
                          <a:ea typeface="+mn-ea"/>
                          <a:cs typeface="+mn-cs"/>
                        </a:rPr>
                        <a:t>+ honorarium rzecznika patentowego – w części krajów jest obowiązek działania przez profesjonalnego pełnomocnika przy walidacji patentu</a:t>
                      </a:r>
                      <a:endParaRPr lang="pl-PL" sz="1400" dirty="0">
                        <a:latin typeface="+mn-lt"/>
                      </a:endParaRPr>
                    </a:p>
                  </a:txBody>
                  <a:tcPr/>
                </a:tc>
                <a:tc>
                  <a:txBody>
                    <a:bodyPr/>
                    <a:lstStyle/>
                    <a:p>
                      <a:r>
                        <a:rPr lang="pl-PL" sz="1200" b="0" i="0" u="none" strike="noStrike" kern="1200" dirty="0">
                          <a:solidFill>
                            <a:schemeClr val="dk1"/>
                          </a:solidFill>
                          <a:effectLst/>
                          <a:latin typeface="+mn-lt"/>
                          <a:ea typeface="+mn-ea"/>
                          <a:cs typeface="+mn-cs"/>
                        </a:rPr>
                        <a:t>Faza I</a:t>
                      </a:r>
                    </a:p>
                    <a:p>
                      <a:r>
                        <a:rPr lang="pl-PL" sz="1200" b="0" i="0" u="none" strike="noStrike" kern="1200" dirty="0">
                          <a:solidFill>
                            <a:schemeClr val="dk1"/>
                          </a:solidFill>
                          <a:effectLst/>
                          <a:latin typeface="+mn-lt"/>
                          <a:ea typeface="+mn-ea"/>
                          <a:cs typeface="+mn-cs"/>
                        </a:rPr>
                        <a:t>300 PLN – opłata pobierana przez UPRP za przekazanie dokumentacji do WIPO;</a:t>
                      </a:r>
                    </a:p>
                    <a:p>
                      <a:r>
                        <a:rPr lang="pl-PL" sz="1200" b="0" i="0" u="none" strike="noStrike" kern="1200" dirty="0">
                          <a:solidFill>
                            <a:schemeClr val="dk1"/>
                          </a:solidFill>
                          <a:effectLst/>
                          <a:latin typeface="+mn-lt"/>
                          <a:ea typeface="+mn-ea"/>
                          <a:cs typeface="+mn-cs"/>
                        </a:rPr>
                        <a:t>60 PLN – za dokumenty pierwszeństwa do 20 stron i 125 PLN powyżej 20 stron;</a:t>
                      </a:r>
                    </a:p>
                    <a:p>
                      <a:r>
                        <a:rPr lang="pl-PL" sz="1200" b="0" i="0" u="none" strike="noStrike" kern="1200" dirty="0">
                          <a:solidFill>
                            <a:schemeClr val="dk1"/>
                          </a:solidFill>
                          <a:effectLst/>
                          <a:latin typeface="+mn-lt"/>
                          <a:ea typeface="+mn-ea"/>
                          <a:cs typeface="+mn-cs"/>
                        </a:rPr>
                        <a:t>1330 CHF – opłata za zgłoszenie* tradycyjne albo 1130 CHF on-line;</a:t>
                      </a:r>
                    </a:p>
                    <a:p>
                      <a:r>
                        <a:rPr lang="pl-PL" sz="1200" b="0" i="0" u="none" strike="noStrike" kern="1200" dirty="0">
                          <a:solidFill>
                            <a:schemeClr val="dk1"/>
                          </a:solidFill>
                          <a:effectLst/>
                          <a:latin typeface="+mn-lt"/>
                          <a:ea typeface="+mn-ea"/>
                          <a:cs typeface="+mn-cs"/>
                        </a:rPr>
                        <a:t>1775 EUR – opłata za poszukiwanie.</a:t>
                      </a:r>
                    </a:p>
                    <a:p>
                      <a:r>
                        <a:rPr lang="pl-PL" sz="1200" b="0" i="0" u="none" strike="noStrike" kern="1200" dirty="0">
                          <a:solidFill>
                            <a:schemeClr val="dk1"/>
                          </a:solidFill>
                          <a:effectLst/>
                          <a:latin typeface="+mn-lt"/>
                          <a:ea typeface="+mn-ea"/>
                          <a:cs typeface="+mn-cs"/>
                        </a:rPr>
                        <a:t>* Osobom fizycznym przysługuje zniżka w wysokości 90%.</a:t>
                      </a:r>
                    </a:p>
                    <a:p>
                      <a:r>
                        <a:rPr lang="pl-PL" sz="1200" b="0" i="0" u="none" strike="noStrike" kern="1200" dirty="0">
                          <a:solidFill>
                            <a:schemeClr val="dk1"/>
                          </a:solidFill>
                          <a:effectLst/>
                          <a:latin typeface="+mn-lt"/>
                          <a:ea typeface="+mn-ea"/>
                          <a:cs typeface="+mn-cs"/>
                        </a:rPr>
                        <a:t>Powyższe kwoty uiszcza się na konto Urzędu Patentowego RP jako urzędu przyjmującego. Opłaty za przekazanie i sporządzenie dokumentu pierwszeństwa w złotówkach. Opłatę za zgłoszenie i poszukiwanie we frankach i euro, w ekwiwalencie złotówkowym tych walut powiększonym o 15% (na poczet różnic w kursie).</a:t>
                      </a:r>
                    </a:p>
                    <a:p>
                      <a:r>
                        <a:rPr lang="pl-PL" sz="1200" b="0" i="0" u="none" strike="noStrike" kern="1200" dirty="0">
                          <a:solidFill>
                            <a:schemeClr val="dk1"/>
                          </a:solidFill>
                          <a:effectLst/>
                          <a:latin typeface="+mn-lt"/>
                          <a:ea typeface="+mn-ea"/>
                          <a:cs typeface="+mn-cs"/>
                        </a:rPr>
                        <a:t>Faza II</a:t>
                      </a:r>
                    </a:p>
                    <a:p>
                      <a:r>
                        <a:rPr lang="pl-PL" sz="1200" b="0" i="0" u="none" strike="noStrike" kern="1200" dirty="0">
                          <a:solidFill>
                            <a:schemeClr val="dk1"/>
                          </a:solidFill>
                          <a:effectLst/>
                          <a:latin typeface="+mn-lt"/>
                          <a:ea typeface="+mn-ea"/>
                          <a:cs typeface="+mn-cs"/>
                        </a:rPr>
                        <a:t>Wiąże się z wejściem w fazy krajowe. Podobnie jak przy patencie europejskim tak i w tym miejscu zaczynają się poważne koszty, na które  składają się:</a:t>
                      </a:r>
                    </a:p>
                    <a:p>
                      <a:r>
                        <a:rPr lang="pl-PL" sz="1200" b="0" i="0" u="none" strike="noStrike" kern="1200" dirty="0">
                          <a:solidFill>
                            <a:schemeClr val="dk1"/>
                          </a:solidFill>
                          <a:effectLst/>
                          <a:latin typeface="+mn-lt"/>
                          <a:ea typeface="+mn-ea"/>
                          <a:cs typeface="+mn-cs"/>
                        </a:rPr>
                        <a:t>opłaty urzędowe; tłumaczenie opisu patentowego na język narodowy; honorarium rzecznika patentowego (o ile jest wymóg korzystania z jego zastępstwa).</a:t>
                      </a:r>
                    </a:p>
                    <a:p>
                      <a:br>
                        <a:rPr lang="pl-PL" dirty="0"/>
                      </a:br>
                      <a:endParaRPr lang="pl-PL" dirty="0"/>
                    </a:p>
                  </a:txBody>
                  <a:tcPr/>
                </a:tc>
                <a:extLst>
                  <a:ext uri="{0D108BD9-81ED-4DB2-BD59-A6C34878D82A}">
                    <a16:rowId xmlns:a16="http://schemas.microsoft.com/office/drawing/2014/main" val="772440029"/>
                  </a:ext>
                </a:extLst>
              </a:tr>
            </a:tbl>
          </a:graphicData>
        </a:graphic>
      </p:graphicFrame>
      <p:sp>
        <p:nvSpPr>
          <p:cNvPr id="8" name="pole tekstowe 7">
            <a:extLst>
              <a:ext uri="{FF2B5EF4-FFF2-40B4-BE49-F238E27FC236}">
                <a16:creationId xmlns:a16="http://schemas.microsoft.com/office/drawing/2014/main" id="{ACD0F0AD-6F6A-6F1D-C1FC-0047203F81F3}"/>
              </a:ext>
            </a:extLst>
          </p:cNvPr>
          <p:cNvSpPr txBox="1"/>
          <p:nvPr/>
        </p:nvSpPr>
        <p:spPr>
          <a:xfrm>
            <a:off x="7945395" y="148281"/>
            <a:ext cx="3793524" cy="646331"/>
          </a:xfrm>
          <a:prstGeom prst="rect">
            <a:avLst/>
          </a:prstGeom>
          <a:noFill/>
        </p:spPr>
        <p:txBody>
          <a:bodyPr wrap="square" rtlCol="0">
            <a:spAutoFit/>
          </a:bodyPr>
          <a:lstStyle/>
          <a:p>
            <a:r>
              <a:rPr lang="pl-PL" dirty="0"/>
              <a:t>Czas trwania postępowania wg danych za 2019 r.</a:t>
            </a:r>
          </a:p>
        </p:txBody>
      </p:sp>
    </p:spTree>
    <p:extLst>
      <p:ext uri="{BB962C8B-B14F-4D97-AF65-F5344CB8AC3E}">
        <p14:creationId xmlns:p14="http://schemas.microsoft.com/office/powerpoint/2010/main" val="662834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a:extLst>
              <a:ext uri="{FF2B5EF4-FFF2-40B4-BE49-F238E27FC236}">
                <a16:creationId xmlns:a16="http://schemas.microsoft.com/office/drawing/2014/main" id="{780955F5-A6E5-1137-EEE1-5E80C10CC0A8}"/>
              </a:ext>
            </a:extLst>
          </p:cNvPr>
          <p:cNvSpPr>
            <a:spLocks noGrp="1"/>
          </p:cNvSpPr>
          <p:nvPr>
            <p:ph type="title"/>
          </p:nvPr>
        </p:nvSpPr>
        <p:spPr/>
        <p:txBody>
          <a:bodyPr/>
          <a:lstStyle/>
          <a:p>
            <a:r>
              <a:rPr lang="pl-PL" dirty="0"/>
              <a:t>Przykładowe pytania</a:t>
            </a:r>
          </a:p>
        </p:txBody>
      </p:sp>
      <p:sp>
        <p:nvSpPr>
          <p:cNvPr id="6" name="Symbol zastępczy zawartości 5">
            <a:extLst>
              <a:ext uri="{FF2B5EF4-FFF2-40B4-BE49-F238E27FC236}">
                <a16:creationId xmlns:a16="http://schemas.microsoft.com/office/drawing/2014/main" id="{FEFDABDE-0466-5EAB-12CF-97F8A2073494}"/>
              </a:ext>
            </a:extLst>
          </p:cNvPr>
          <p:cNvSpPr>
            <a:spLocks noGrp="1"/>
          </p:cNvSpPr>
          <p:nvPr>
            <p:ph sz="half" idx="1"/>
          </p:nvPr>
        </p:nvSpPr>
        <p:spPr>
          <a:xfrm>
            <a:off x="838200" y="1639238"/>
            <a:ext cx="5181600" cy="4351338"/>
          </a:xfrm>
        </p:spPr>
        <p:txBody>
          <a:bodyPr>
            <a:normAutofit fontScale="92500" lnSpcReduction="20000"/>
          </a:bodyPr>
          <a:lstStyle/>
          <a:p>
            <a:pPr marL="342900" lvl="0" indent="-342900">
              <a:lnSpc>
                <a:spcPct val="110000"/>
              </a:lnSpc>
              <a:spcBef>
                <a:spcPts val="0"/>
              </a:spcBef>
              <a:buFont typeface="+mj-lt"/>
              <a:buAutoNum type="arabicPeriod"/>
            </a:pPr>
            <a:r>
              <a:rPr lang="pl-PL" sz="1600" dirty="0">
                <a:solidFill>
                  <a:srgbClr val="000000"/>
                </a:solidFill>
                <a:effectLst/>
                <a:latin typeface="Aptos" panose="020B0004020202020204" pitchFamily="34" charset="0"/>
                <a:ea typeface="Aptos" panose="020B0004020202020204" pitchFamily="34" charset="0"/>
                <a:cs typeface="Aptos" panose="020B0004020202020204" pitchFamily="34" charset="0"/>
              </a:rPr>
              <a:t>Ochrona patentowa wymaga:</a:t>
            </a:r>
            <a:endParaRPr lang="pl-PL" sz="16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10000"/>
              </a:lnSpc>
              <a:spcBef>
                <a:spcPts val="0"/>
              </a:spcBef>
              <a:buFont typeface="+mj-lt"/>
              <a:buAutoNum type="alphaLcPeriod"/>
            </a:pPr>
            <a:r>
              <a:rPr lang="pl-PL" sz="1600" dirty="0">
                <a:solidFill>
                  <a:srgbClr val="000000"/>
                </a:solidFill>
                <a:effectLst/>
                <a:latin typeface="Aptos" panose="020B0004020202020204" pitchFamily="34" charset="0"/>
                <a:ea typeface="Aptos" panose="020B0004020202020204" pitchFamily="34" charset="0"/>
                <a:cs typeface="Aptos" panose="020B0004020202020204" pitchFamily="34" charset="0"/>
              </a:rPr>
              <a:t>Technicznego charakteru wynalazku,</a:t>
            </a:r>
            <a:endParaRPr lang="pl-PL" sz="16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10000"/>
              </a:lnSpc>
              <a:spcBef>
                <a:spcPts val="0"/>
              </a:spcBef>
              <a:buFont typeface="+mj-lt"/>
              <a:buAutoNum type="alphaLcPeriod"/>
            </a:pPr>
            <a:r>
              <a:rPr lang="pl-PL" sz="1600" dirty="0">
                <a:solidFill>
                  <a:srgbClr val="000000"/>
                </a:solidFill>
                <a:effectLst/>
                <a:latin typeface="Aptos" panose="020B0004020202020204" pitchFamily="34" charset="0"/>
                <a:ea typeface="Aptos" panose="020B0004020202020204" pitchFamily="34" charset="0"/>
                <a:cs typeface="Aptos" panose="020B0004020202020204" pitchFamily="34" charset="0"/>
              </a:rPr>
              <a:t>Nowości wynalazku,</a:t>
            </a:r>
            <a:endParaRPr lang="pl-PL" sz="16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10000"/>
              </a:lnSpc>
              <a:spcBef>
                <a:spcPts val="0"/>
              </a:spcBef>
              <a:buFont typeface="+mj-lt"/>
              <a:buAutoNum type="alphaLcPeriod"/>
            </a:pPr>
            <a:r>
              <a:rPr lang="pl-PL" sz="1600" dirty="0">
                <a:solidFill>
                  <a:srgbClr val="000000"/>
                </a:solidFill>
                <a:effectLst/>
                <a:latin typeface="Aptos" panose="020B0004020202020204" pitchFamily="34" charset="0"/>
                <a:ea typeface="Aptos" panose="020B0004020202020204" pitchFamily="34" charset="0"/>
                <a:cs typeface="Aptos" panose="020B0004020202020204" pitchFamily="34" charset="0"/>
              </a:rPr>
              <a:t>Przemysłowego zastosowania wynalazku,</a:t>
            </a:r>
            <a:endParaRPr lang="pl-PL" sz="16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10000"/>
              </a:lnSpc>
              <a:spcBef>
                <a:spcPts val="0"/>
              </a:spcBef>
              <a:buFont typeface="+mj-lt"/>
              <a:buAutoNum type="alphaLcPeriod"/>
            </a:pPr>
            <a:r>
              <a:rPr lang="pl-PL" sz="1600" dirty="0">
                <a:solidFill>
                  <a:srgbClr val="000000"/>
                </a:solidFill>
                <a:effectLst/>
                <a:latin typeface="Aptos" panose="020B0004020202020204" pitchFamily="34" charset="0"/>
                <a:ea typeface="Aptos" panose="020B0004020202020204" pitchFamily="34" charset="0"/>
                <a:cs typeface="Aptos" panose="020B0004020202020204" pitchFamily="34" charset="0"/>
              </a:rPr>
              <a:t>Wszystkie odpowiedzi są prawidłowe,</a:t>
            </a:r>
          </a:p>
          <a:p>
            <a:pPr marL="457200" lvl="1" indent="0">
              <a:lnSpc>
                <a:spcPct val="110000"/>
              </a:lnSpc>
              <a:spcBef>
                <a:spcPts val="0"/>
              </a:spcBef>
              <a:buNone/>
            </a:pPr>
            <a:endParaRPr lang="pl-PL" sz="16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0000"/>
              </a:lnSpc>
              <a:spcBef>
                <a:spcPts val="0"/>
              </a:spcBef>
              <a:buFont typeface="+mj-lt"/>
              <a:buAutoNum type="arabicPeriod"/>
            </a:pPr>
            <a:r>
              <a:rPr lang="pl-PL" sz="1600" dirty="0">
                <a:solidFill>
                  <a:srgbClr val="000000"/>
                </a:solidFill>
                <a:effectLst/>
                <a:latin typeface="Aptos" panose="020B0004020202020204" pitchFamily="34" charset="0"/>
                <a:ea typeface="Aptos" panose="020B0004020202020204" pitchFamily="34" charset="0"/>
                <a:cs typeface="Aptos" panose="020B0004020202020204" pitchFamily="34" charset="0"/>
              </a:rPr>
              <a:t>Wynalazek uważa się za nowy, jeśli:</a:t>
            </a:r>
            <a:endParaRPr lang="pl-PL" sz="16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10000"/>
              </a:lnSpc>
              <a:spcBef>
                <a:spcPts val="0"/>
              </a:spcBef>
              <a:buFont typeface="+mj-lt"/>
              <a:buAutoNum type="alphaLcPeriod"/>
            </a:pPr>
            <a:r>
              <a:rPr lang="pl-PL" sz="1600" dirty="0">
                <a:solidFill>
                  <a:srgbClr val="000000"/>
                </a:solidFill>
                <a:effectLst/>
                <a:latin typeface="Aptos" panose="020B0004020202020204" pitchFamily="34" charset="0"/>
                <a:ea typeface="Aptos" panose="020B0004020202020204" pitchFamily="34" charset="0"/>
                <a:cs typeface="Aptos" panose="020B0004020202020204" pitchFamily="34" charset="0"/>
              </a:rPr>
              <a:t>Nie był on wykorzystywany w celach przemysłowego stosowania, </a:t>
            </a:r>
            <a:endParaRPr lang="pl-PL" sz="16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10000"/>
              </a:lnSpc>
              <a:spcBef>
                <a:spcPts val="0"/>
              </a:spcBef>
              <a:buFont typeface="+mj-lt"/>
              <a:buAutoNum type="alphaLcPeriod"/>
            </a:pPr>
            <a:r>
              <a:rPr lang="pl-PL" sz="1600" dirty="0">
                <a:solidFill>
                  <a:srgbClr val="000000"/>
                </a:solidFill>
                <a:effectLst/>
                <a:latin typeface="Aptos" panose="020B0004020202020204" pitchFamily="34" charset="0"/>
                <a:ea typeface="Aptos" panose="020B0004020202020204" pitchFamily="34" charset="0"/>
                <a:cs typeface="Aptos" panose="020B0004020202020204" pitchFamily="34" charset="0"/>
              </a:rPr>
              <a:t>Nie jest on częścią stanu techniki, </a:t>
            </a:r>
            <a:endParaRPr lang="pl-PL" sz="16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10000"/>
              </a:lnSpc>
              <a:spcBef>
                <a:spcPts val="0"/>
              </a:spcBef>
              <a:buFont typeface="+mj-lt"/>
              <a:buAutoNum type="alphaLcPeriod"/>
            </a:pPr>
            <a:r>
              <a:rPr lang="pl-PL" sz="1600" dirty="0">
                <a:solidFill>
                  <a:srgbClr val="000000"/>
                </a:solidFill>
                <a:effectLst/>
                <a:latin typeface="Aptos" panose="020B0004020202020204" pitchFamily="34" charset="0"/>
                <a:ea typeface="Aptos" panose="020B0004020202020204" pitchFamily="34" charset="0"/>
                <a:cs typeface="Aptos" panose="020B0004020202020204" pitchFamily="34" charset="0"/>
              </a:rPr>
              <a:t>Jest on częścią stanu techniki,</a:t>
            </a:r>
            <a:endParaRPr lang="pl-PL" sz="16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10000"/>
              </a:lnSpc>
              <a:spcBef>
                <a:spcPts val="0"/>
              </a:spcBef>
              <a:buFont typeface="+mj-lt"/>
              <a:buAutoNum type="alphaLcPeriod"/>
            </a:pPr>
            <a:r>
              <a:rPr lang="pl-PL" sz="1600" dirty="0">
                <a:solidFill>
                  <a:srgbClr val="000000"/>
                </a:solidFill>
                <a:effectLst/>
                <a:latin typeface="Aptos" panose="020B0004020202020204" pitchFamily="34" charset="0"/>
                <a:ea typeface="Aptos" panose="020B0004020202020204" pitchFamily="34" charset="0"/>
                <a:cs typeface="Aptos" panose="020B0004020202020204" pitchFamily="34" charset="0"/>
              </a:rPr>
              <a:t>Nie został udostępniony do wiadomości publicznej formie pisemnego lub ustnego opisu, </a:t>
            </a:r>
            <a:endParaRPr lang="pl-PL" sz="1600" dirty="0">
              <a:effectLst/>
              <a:latin typeface="Aptos" panose="020B0004020202020204" pitchFamily="34" charset="0"/>
              <a:ea typeface="Aptos" panose="020B0004020202020204" pitchFamily="34" charset="0"/>
              <a:cs typeface="Times New Roman" panose="02020603050405020304" pitchFamily="18" charset="0"/>
            </a:endParaRPr>
          </a:p>
          <a:p>
            <a:endParaRPr lang="pl-PL" dirty="0"/>
          </a:p>
        </p:txBody>
      </p:sp>
      <p:sp>
        <p:nvSpPr>
          <p:cNvPr id="7" name="Symbol zastępczy zawartości 6">
            <a:extLst>
              <a:ext uri="{FF2B5EF4-FFF2-40B4-BE49-F238E27FC236}">
                <a16:creationId xmlns:a16="http://schemas.microsoft.com/office/drawing/2014/main" id="{1BFED9EC-789D-DFD8-CE38-D14CA162CF62}"/>
              </a:ext>
            </a:extLst>
          </p:cNvPr>
          <p:cNvSpPr>
            <a:spLocks noGrp="1"/>
          </p:cNvSpPr>
          <p:nvPr>
            <p:ph sz="half" idx="2"/>
          </p:nvPr>
        </p:nvSpPr>
        <p:spPr>
          <a:xfrm>
            <a:off x="5615065" y="867424"/>
            <a:ext cx="5334000" cy="5495926"/>
          </a:xfrm>
        </p:spPr>
        <p:txBody>
          <a:bodyPr>
            <a:normAutofit fontScale="92500" lnSpcReduction="20000"/>
          </a:bodyPr>
          <a:lstStyle/>
          <a:p>
            <a:pPr marL="0" lvl="0" indent="0">
              <a:spcBef>
                <a:spcPts val="0"/>
              </a:spcBef>
              <a:buNone/>
            </a:pPr>
            <a:r>
              <a:rPr lang="pl-PL" sz="1600" dirty="0">
                <a:solidFill>
                  <a:srgbClr val="000000"/>
                </a:solidFill>
                <a:effectLst/>
                <a:latin typeface="Aptos" panose="020B0004020202020204" pitchFamily="34" charset="0"/>
                <a:ea typeface="Aptos" panose="020B0004020202020204" pitchFamily="34" charset="0"/>
                <a:cs typeface="Aptos" panose="020B0004020202020204" pitchFamily="34" charset="0"/>
              </a:rPr>
              <a:t>3. Za wynalazki uważa się:</a:t>
            </a:r>
            <a:endParaRPr lang="pl-PL" sz="18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spcBef>
                <a:spcPts val="0"/>
              </a:spcBef>
              <a:buFont typeface="+mj-lt"/>
              <a:buAutoNum type="alphaLcPeriod"/>
            </a:pPr>
            <a:r>
              <a:rPr lang="pl-PL" sz="1600" dirty="0">
                <a:solidFill>
                  <a:srgbClr val="000000"/>
                </a:solidFill>
                <a:effectLst/>
                <a:latin typeface="Aptos" panose="020B0004020202020204" pitchFamily="34" charset="0"/>
                <a:ea typeface="Aptos" panose="020B0004020202020204" pitchFamily="34" charset="0"/>
                <a:cs typeface="Aptos" panose="020B0004020202020204" pitchFamily="34" charset="0"/>
              </a:rPr>
              <a:t>Odkrycia, </a:t>
            </a:r>
            <a:endParaRPr lang="pl-PL" sz="18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spcBef>
                <a:spcPts val="0"/>
              </a:spcBef>
              <a:buFont typeface="+mj-lt"/>
              <a:buAutoNum type="alphaLcPeriod"/>
            </a:pPr>
            <a:r>
              <a:rPr lang="pl-PL" sz="1600" dirty="0">
                <a:solidFill>
                  <a:srgbClr val="000000"/>
                </a:solidFill>
                <a:effectLst/>
                <a:latin typeface="Aptos" panose="020B0004020202020204" pitchFamily="34" charset="0"/>
                <a:ea typeface="Aptos" panose="020B0004020202020204" pitchFamily="34" charset="0"/>
                <a:cs typeface="Aptos" panose="020B0004020202020204" pitchFamily="34" charset="0"/>
              </a:rPr>
              <a:t>Programy komputerowe, </a:t>
            </a:r>
            <a:endParaRPr lang="pl-PL" sz="18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spcBef>
                <a:spcPts val="0"/>
              </a:spcBef>
              <a:buFont typeface="+mj-lt"/>
              <a:buAutoNum type="alphaLcPeriod"/>
            </a:pPr>
            <a:r>
              <a:rPr lang="pl-PL" sz="1600" dirty="0">
                <a:solidFill>
                  <a:srgbClr val="000000"/>
                </a:solidFill>
                <a:effectLst/>
                <a:latin typeface="Aptos" panose="020B0004020202020204" pitchFamily="34" charset="0"/>
                <a:ea typeface="Aptos" panose="020B0004020202020204" pitchFamily="34" charset="0"/>
                <a:cs typeface="Aptos" panose="020B0004020202020204" pitchFamily="34" charset="0"/>
              </a:rPr>
              <a:t>Wytwory lub sposoby, których możliwość wykorzystania nie może być wykazana w świetle powszechnie przyjętych i uznanych zasad nauki, </a:t>
            </a:r>
            <a:endParaRPr lang="pl-PL" sz="18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spcBef>
                <a:spcPts val="0"/>
              </a:spcBef>
              <a:buFont typeface="+mj-lt"/>
              <a:buAutoNum type="alphaLcPeriod"/>
            </a:pPr>
            <a:r>
              <a:rPr lang="pl-PL" sz="1600" dirty="0">
                <a:solidFill>
                  <a:srgbClr val="000000"/>
                </a:solidFill>
                <a:effectLst/>
                <a:latin typeface="Aptos" panose="020B0004020202020204" pitchFamily="34" charset="0"/>
                <a:ea typeface="Aptos" panose="020B0004020202020204" pitchFamily="34" charset="0"/>
                <a:cs typeface="Aptos" panose="020B0004020202020204" pitchFamily="34" charset="0"/>
              </a:rPr>
              <a:t>Żadna z odpowiedzi nie jest prawidłowa, </a:t>
            </a:r>
          </a:p>
          <a:p>
            <a:pPr marL="457200" lvl="1" indent="0">
              <a:spcBef>
                <a:spcPts val="0"/>
              </a:spcBef>
              <a:buNone/>
            </a:pPr>
            <a:endParaRPr lang="pl-PL" sz="1800" dirty="0">
              <a:effectLst/>
              <a:latin typeface="Aptos" panose="020B0004020202020204" pitchFamily="34" charset="0"/>
              <a:ea typeface="Aptos" panose="020B0004020202020204" pitchFamily="34" charset="0"/>
              <a:cs typeface="Times New Roman" panose="02020603050405020304" pitchFamily="18" charset="0"/>
            </a:endParaRPr>
          </a:p>
          <a:p>
            <a:pPr marL="0" lvl="0" indent="0">
              <a:spcBef>
                <a:spcPts val="0"/>
              </a:spcBef>
              <a:buNone/>
            </a:pPr>
            <a:r>
              <a:rPr lang="pl-PL" sz="1600" dirty="0">
                <a:effectLst/>
                <a:latin typeface="Aptos" panose="020B0004020202020204" pitchFamily="34" charset="0"/>
                <a:ea typeface="Aptos" panose="020B0004020202020204" pitchFamily="34" charset="0"/>
                <a:cs typeface="Aptos" panose="020B0004020202020204" pitchFamily="34" charset="0"/>
              </a:rPr>
              <a:t>4. Pierwszeństwo do uzyskania patentu określa się co do zasady:</a:t>
            </a:r>
            <a:endParaRPr lang="pl-PL" sz="18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spcBef>
                <a:spcPts val="0"/>
              </a:spcBef>
              <a:buFont typeface="+mj-lt"/>
              <a:buAutoNum type="alphaLcPeriod"/>
            </a:pPr>
            <a:r>
              <a:rPr lang="pl-PL" sz="1600" dirty="0">
                <a:effectLst/>
                <a:latin typeface="Aptos" panose="020B0004020202020204" pitchFamily="34" charset="0"/>
                <a:ea typeface="Aptos" panose="020B0004020202020204" pitchFamily="34" charset="0"/>
                <a:cs typeface="Aptos" panose="020B0004020202020204" pitchFamily="34" charset="0"/>
              </a:rPr>
              <a:t>Według daty zgłoszenia wynalazku do Urzędu Patentowego, </a:t>
            </a:r>
            <a:endParaRPr lang="pl-PL" sz="18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spcBef>
                <a:spcPts val="0"/>
              </a:spcBef>
              <a:buFont typeface="+mj-lt"/>
              <a:buAutoNum type="alphaLcPeriod"/>
            </a:pPr>
            <a:r>
              <a:rPr lang="pl-PL" sz="1600" dirty="0">
                <a:effectLst/>
                <a:latin typeface="Aptos" panose="020B0004020202020204" pitchFamily="34" charset="0"/>
                <a:ea typeface="Aptos" panose="020B0004020202020204" pitchFamily="34" charset="0"/>
                <a:cs typeface="Aptos" panose="020B0004020202020204" pitchFamily="34" charset="0"/>
              </a:rPr>
              <a:t>Według daty publikacji ogłoszenia o zgłoszeniu wynalazku w Biuletynie Urzędu Patentowego, </a:t>
            </a:r>
            <a:endParaRPr lang="pl-PL" sz="18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spcBef>
                <a:spcPts val="0"/>
              </a:spcBef>
              <a:buFont typeface="+mj-lt"/>
              <a:buAutoNum type="alphaLcPeriod"/>
            </a:pPr>
            <a:r>
              <a:rPr lang="pl-PL" sz="1600" dirty="0">
                <a:effectLst/>
                <a:latin typeface="Aptos" panose="020B0004020202020204" pitchFamily="34" charset="0"/>
                <a:ea typeface="Aptos" panose="020B0004020202020204" pitchFamily="34" charset="0"/>
                <a:cs typeface="Aptos" panose="020B0004020202020204" pitchFamily="34" charset="0"/>
              </a:rPr>
              <a:t>Według daty wydania decyzji o udzieleniu patentu przez Urząd Patentowy, </a:t>
            </a:r>
            <a:endParaRPr lang="pl-PL" sz="18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spcBef>
                <a:spcPts val="0"/>
              </a:spcBef>
              <a:buFont typeface="+mj-lt"/>
              <a:buAutoNum type="alphaLcPeriod"/>
            </a:pPr>
            <a:r>
              <a:rPr lang="pl-PL" sz="1600" dirty="0">
                <a:effectLst/>
                <a:latin typeface="Aptos" panose="020B0004020202020204" pitchFamily="34" charset="0"/>
                <a:ea typeface="Aptos" panose="020B0004020202020204" pitchFamily="34" charset="0"/>
                <a:cs typeface="Aptos" panose="020B0004020202020204" pitchFamily="34" charset="0"/>
              </a:rPr>
              <a:t>Żadna z odpowiedzi nie jest prawidłowa, </a:t>
            </a:r>
          </a:p>
          <a:p>
            <a:pPr marL="0" lvl="0" indent="0">
              <a:spcBef>
                <a:spcPts val="0"/>
              </a:spcBef>
              <a:buNone/>
            </a:pPr>
            <a:endParaRPr lang="pl-PL" sz="1800" dirty="0">
              <a:latin typeface="Aptos" panose="020B0004020202020204" pitchFamily="34" charset="0"/>
              <a:ea typeface="Aptos" panose="020B0004020202020204" pitchFamily="34" charset="0"/>
              <a:cs typeface="Times New Roman" panose="02020603050405020304" pitchFamily="18" charset="0"/>
            </a:endParaRPr>
          </a:p>
          <a:p>
            <a:pPr marL="0" lvl="0" indent="0">
              <a:spcBef>
                <a:spcPts val="0"/>
              </a:spcBef>
              <a:buNone/>
            </a:pPr>
            <a:r>
              <a:rPr lang="pl-PL" sz="1800" dirty="0">
                <a:effectLst/>
                <a:latin typeface="Aptos" panose="020B0004020202020204" pitchFamily="34" charset="0"/>
                <a:ea typeface="Aptos" panose="020B0004020202020204" pitchFamily="34" charset="0"/>
                <a:cs typeface="Times New Roman" panose="02020603050405020304" pitchFamily="18" charset="0"/>
              </a:rPr>
              <a:t>5. </a:t>
            </a:r>
            <a:r>
              <a:rPr lang="pl-PL" sz="1600" dirty="0">
                <a:effectLst/>
                <a:latin typeface="Aptos" panose="020B0004020202020204" pitchFamily="34" charset="0"/>
                <a:ea typeface="Aptos" panose="020B0004020202020204" pitchFamily="34" charset="0"/>
                <a:cs typeface="Aptos Display" panose="020B0004020202020204" pitchFamily="34" charset="0"/>
              </a:rPr>
              <a:t>Ochrona wynalazku:</a:t>
            </a:r>
            <a:endParaRPr lang="pl-PL" sz="18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spcBef>
                <a:spcPts val="0"/>
              </a:spcBef>
              <a:buFont typeface="+mj-lt"/>
              <a:buAutoNum type="alphaLcPeriod"/>
            </a:pPr>
            <a:r>
              <a:rPr lang="pl-PL" sz="1600" dirty="0">
                <a:effectLst/>
                <a:latin typeface="Aptos" panose="020B0004020202020204" pitchFamily="34" charset="0"/>
                <a:ea typeface="Aptos" panose="020B0004020202020204" pitchFamily="34" charset="0"/>
                <a:cs typeface="Aptos Display" panose="020B0004020202020204" pitchFamily="34" charset="0"/>
              </a:rPr>
              <a:t>Jest bezterminowa,</a:t>
            </a:r>
            <a:endParaRPr lang="pl-PL" sz="18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spcBef>
                <a:spcPts val="0"/>
              </a:spcBef>
              <a:buFont typeface="+mj-lt"/>
              <a:buAutoNum type="alphaLcPeriod"/>
            </a:pPr>
            <a:r>
              <a:rPr lang="pl-PL" sz="1600" dirty="0">
                <a:effectLst/>
                <a:latin typeface="Aptos" panose="020B0004020202020204" pitchFamily="34" charset="0"/>
                <a:ea typeface="Aptos" panose="020B0004020202020204" pitchFamily="34" charset="0"/>
                <a:cs typeface="Aptos Display" panose="020B0004020202020204" pitchFamily="34" charset="0"/>
              </a:rPr>
              <a:t>Wynosi 10 lat od dnia zgłoszenia i może być przedłużona, </a:t>
            </a:r>
            <a:endParaRPr lang="pl-PL" sz="18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spcBef>
                <a:spcPts val="0"/>
              </a:spcBef>
              <a:buFont typeface="+mj-lt"/>
              <a:buAutoNum type="alphaLcPeriod"/>
            </a:pPr>
            <a:r>
              <a:rPr lang="pl-PL" sz="1600" dirty="0">
                <a:effectLst/>
                <a:latin typeface="Aptos" panose="020B0004020202020204" pitchFamily="34" charset="0"/>
                <a:ea typeface="Aptos" panose="020B0004020202020204" pitchFamily="34" charset="0"/>
                <a:cs typeface="Aptos Display" panose="020B0004020202020204" pitchFamily="34" charset="0"/>
              </a:rPr>
              <a:t>Wynosi maksymalnie 20 lat od dnia zgłoszenia, </a:t>
            </a:r>
            <a:endParaRPr lang="pl-PL" sz="18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spcBef>
                <a:spcPts val="0"/>
              </a:spcBef>
              <a:buFont typeface="+mj-lt"/>
              <a:buAutoNum type="alphaLcPeriod"/>
            </a:pPr>
            <a:r>
              <a:rPr lang="pl-PL" sz="1600" dirty="0">
                <a:effectLst/>
                <a:latin typeface="Aptos" panose="020B0004020202020204" pitchFamily="34" charset="0"/>
                <a:ea typeface="Aptos" panose="020B0004020202020204" pitchFamily="34" charset="0"/>
                <a:cs typeface="Aptos Display" panose="020B0004020202020204" pitchFamily="34" charset="0"/>
              </a:rPr>
              <a:t>Wynosi 25 lat od dnia rejestracji i nie może być przedłużona,</a:t>
            </a:r>
            <a:endParaRPr lang="pl-PL" sz="1800" dirty="0">
              <a:effectLst/>
              <a:latin typeface="Aptos" panose="020B0004020202020204" pitchFamily="34" charset="0"/>
              <a:ea typeface="Aptos" panose="020B0004020202020204" pitchFamily="34" charset="0"/>
              <a:cs typeface="Times New Roman" panose="02020603050405020304" pitchFamily="18" charset="0"/>
            </a:endParaRPr>
          </a:p>
          <a:p>
            <a:endParaRPr lang="pl-PL" dirty="0"/>
          </a:p>
        </p:txBody>
      </p:sp>
      <p:pic>
        <p:nvPicPr>
          <p:cNvPr id="18" name="Obraz 17" descr="Obraz zawierający czarne, Grafika, design&#10;&#10;Opis wygenerowany automatycznie">
            <a:extLst>
              <a:ext uri="{FF2B5EF4-FFF2-40B4-BE49-F238E27FC236}">
                <a16:creationId xmlns:a16="http://schemas.microsoft.com/office/drawing/2014/main" id="{5FFDBD2F-99BF-E0FC-25D5-396DC625C42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178321" y="126912"/>
            <a:ext cx="2013679" cy="2013679"/>
          </a:xfrm>
          <a:prstGeom prst="rect">
            <a:avLst/>
          </a:prstGeom>
        </p:spPr>
      </p:pic>
      <p:sp>
        <p:nvSpPr>
          <p:cNvPr id="19" name="pole tekstowe 18">
            <a:extLst>
              <a:ext uri="{FF2B5EF4-FFF2-40B4-BE49-F238E27FC236}">
                <a16:creationId xmlns:a16="http://schemas.microsoft.com/office/drawing/2014/main" id="{AA8FDDB1-7D19-5B5F-4804-38795F0EC200}"/>
              </a:ext>
            </a:extLst>
          </p:cNvPr>
          <p:cNvSpPr txBox="1"/>
          <p:nvPr/>
        </p:nvSpPr>
        <p:spPr>
          <a:xfrm>
            <a:off x="9171481" y="-71675"/>
            <a:ext cx="2013679" cy="369332"/>
          </a:xfrm>
          <a:prstGeom prst="rect">
            <a:avLst/>
          </a:prstGeom>
          <a:noFill/>
        </p:spPr>
        <p:txBody>
          <a:bodyPr wrap="square" rtlCol="0">
            <a:spAutoFit/>
          </a:bodyPr>
          <a:lstStyle/>
          <a:p>
            <a:r>
              <a:rPr lang="pl-PL" sz="900" dirty="0">
                <a:hlinkClick r:id="rId3" tooltip="https://commons.wikimedia.org/wiki/File:Question-mark-blackandwhite.png"/>
              </a:rPr>
              <a:t>To zdjęcie</a:t>
            </a:r>
            <a:r>
              <a:rPr lang="pl-PL" sz="900" dirty="0"/>
              <a:t>, autor: Nieznany autor, licencja: </a:t>
            </a:r>
            <a:r>
              <a:rPr lang="pl-PL" sz="900" dirty="0">
                <a:hlinkClick r:id="rId4" tooltip="https://creativecommons.org/licenses/by-sa/3.0/"/>
              </a:rPr>
              <a:t>CC BY-SA</a:t>
            </a:r>
            <a:endParaRPr lang="pl-PL" sz="900" dirty="0"/>
          </a:p>
        </p:txBody>
      </p:sp>
      <p:pic>
        <p:nvPicPr>
          <p:cNvPr id="21" name="Obraz 20" descr="Obraz zawierający czarne, Grafika, design&#10;&#10;Opis wygenerowany automatycznie">
            <a:extLst>
              <a:ext uri="{FF2B5EF4-FFF2-40B4-BE49-F238E27FC236}">
                <a16:creationId xmlns:a16="http://schemas.microsoft.com/office/drawing/2014/main" id="{9FFF1957-6F0D-782E-8FC5-1BF88C3331D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4728331"/>
            <a:ext cx="1993691" cy="1993691"/>
          </a:xfrm>
          <a:prstGeom prst="rect">
            <a:avLst/>
          </a:prstGeom>
        </p:spPr>
      </p:pic>
      <p:sp>
        <p:nvSpPr>
          <p:cNvPr id="22" name="pole tekstowe 21">
            <a:extLst>
              <a:ext uri="{FF2B5EF4-FFF2-40B4-BE49-F238E27FC236}">
                <a16:creationId xmlns:a16="http://schemas.microsoft.com/office/drawing/2014/main" id="{F9B2971F-0C97-85AF-FAF9-B0F9F3CC6AD3}"/>
              </a:ext>
            </a:extLst>
          </p:cNvPr>
          <p:cNvSpPr txBox="1"/>
          <p:nvPr/>
        </p:nvSpPr>
        <p:spPr>
          <a:xfrm>
            <a:off x="1496702" y="6311900"/>
            <a:ext cx="993977" cy="646331"/>
          </a:xfrm>
          <a:prstGeom prst="rect">
            <a:avLst/>
          </a:prstGeom>
          <a:noFill/>
        </p:spPr>
        <p:txBody>
          <a:bodyPr wrap="square" rtlCol="0">
            <a:spAutoFit/>
          </a:bodyPr>
          <a:lstStyle/>
          <a:p>
            <a:r>
              <a:rPr lang="pl-PL" sz="900" dirty="0">
                <a:hlinkClick r:id="rId3" tooltip="https://commons.wikimedia.org/wiki/File:Question-mark-blackandwhite.png"/>
              </a:rPr>
              <a:t>To zdjęcie</a:t>
            </a:r>
            <a:r>
              <a:rPr lang="pl-PL" sz="900" dirty="0"/>
              <a:t>, autor: Nieznany autor, licencja: </a:t>
            </a:r>
            <a:r>
              <a:rPr lang="pl-PL" sz="900" dirty="0">
                <a:hlinkClick r:id="rId4" tooltip="https://creativecommons.org/licenses/by-sa/3.0/"/>
              </a:rPr>
              <a:t>CC BY-SA</a:t>
            </a:r>
            <a:endParaRPr lang="pl-PL" sz="900" dirty="0"/>
          </a:p>
        </p:txBody>
      </p:sp>
    </p:spTree>
    <p:extLst>
      <p:ext uri="{BB962C8B-B14F-4D97-AF65-F5344CB8AC3E}">
        <p14:creationId xmlns:p14="http://schemas.microsoft.com/office/powerpoint/2010/main" val="2028657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a:extLst>
              <a:ext uri="{FF2B5EF4-FFF2-40B4-BE49-F238E27FC236}">
                <a16:creationId xmlns:a16="http://schemas.microsoft.com/office/drawing/2014/main" id="{FAD4D994-7F4E-BB9B-538F-9639943935AA}"/>
              </a:ext>
            </a:extLst>
          </p:cNvPr>
          <p:cNvSpPr>
            <a:spLocks noGrp="1"/>
          </p:cNvSpPr>
          <p:nvPr>
            <p:ph type="title"/>
          </p:nvPr>
        </p:nvSpPr>
        <p:spPr>
          <a:xfrm>
            <a:off x="217714" y="90661"/>
            <a:ext cx="11627922" cy="1450757"/>
          </a:xfrm>
        </p:spPr>
        <p:txBody>
          <a:bodyPr/>
          <a:lstStyle/>
          <a:p>
            <a:r>
              <a:rPr lang="pl-PL" dirty="0"/>
              <a:t>Różnice między prawem autorskim a prawem własności przemysłowej</a:t>
            </a:r>
          </a:p>
        </p:txBody>
      </p:sp>
      <p:graphicFrame>
        <p:nvGraphicFramePr>
          <p:cNvPr id="7" name="Symbol zastępczy zawartości 6">
            <a:extLst>
              <a:ext uri="{FF2B5EF4-FFF2-40B4-BE49-F238E27FC236}">
                <a16:creationId xmlns:a16="http://schemas.microsoft.com/office/drawing/2014/main" id="{3134A723-E4C1-ADAA-5551-6888CD260DDE}"/>
              </a:ext>
            </a:extLst>
          </p:cNvPr>
          <p:cNvGraphicFramePr>
            <a:graphicFrameLocks noGrp="1"/>
          </p:cNvGraphicFramePr>
          <p:nvPr>
            <p:ph idx="1"/>
            <p:extLst>
              <p:ext uri="{D42A27DB-BD31-4B8C-83A1-F6EECF244321}">
                <p14:modId xmlns:p14="http://schemas.microsoft.com/office/powerpoint/2010/main" val="2432503713"/>
              </p:ext>
            </p:extLst>
          </p:nvPr>
        </p:nvGraphicFramePr>
        <p:xfrm>
          <a:off x="217714" y="1583510"/>
          <a:ext cx="11756571" cy="4993640"/>
        </p:xfrm>
        <a:graphic>
          <a:graphicData uri="http://schemas.openxmlformats.org/drawingml/2006/table">
            <a:tbl>
              <a:tblPr firstRow="1" bandRow="1">
                <a:tableStyleId>{5C22544A-7EE6-4342-B048-85BDC9FD1C3A}</a:tableStyleId>
              </a:tblPr>
              <a:tblGrid>
                <a:gridCol w="3918857">
                  <a:extLst>
                    <a:ext uri="{9D8B030D-6E8A-4147-A177-3AD203B41FA5}">
                      <a16:colId xmlns:a16="http://schemas.microsoft.com/office/drawing/2014/main" val="1875945458"/>
                    </a:ext>
                  </a:extLst>
                </a:gridCol>
                <a:gridCol w="3918857">
                  <a:extLst>
                    <a:ext uri="{9D8B030D-6E8A-4147-A177-3AD203B41FA5}">
                      <a16:colId xmlns:a16="http://schemas.microsoft.com/office/drawing/2014/main" val="3359280578"/>
                    </a:ext>
                  </a:extLst>
                </a:gridCol>
                <a:gridCol w="3918857">
                  <a:extLst>
                    <a:ext uri="{9D8B030D-6E8A-4147-A177-3AD203B41FA5}">
                      <a16:colId xmlns:a16="http://schemas.microsoft.com/office/drawing/2014/main" val="272838043"/>
                    </a:ext>
                  </a:extLst>
                </a:gridCol>
              </a:tblGrid>
              <a:tr h="370840">
                <a:tc>
                  <a:txBody>
                    <a:bodyPr/>
                    <a:lstStyle/>
                    <a:p>
                      <a:r>
                        <a:rPr lang="pl-PL" sz="1600" dirty="0"/>
                        <a:t>Kryterium rozróżnienia</a:t>
                      </a:r>
                    </a:p>
                  </a:txBody>
                  <a:tcPr/>
                </a:tc>
                <a:tc>
                  <a:txBody>
                    <a:bodyPr/>
                    <a:lstStyle/>
                    <a:p>
                      <a:r>
                        <a:rPr lang="pl-PL" sz="1600" dirty="0"/>
                        <a:t>Prawo autorskie</a:t>
                      </a:r>
                    </a:p>
                  </a:txBody>
                  <a:tcPr/>
                </a:tc>
                <a:tc>
                  <a:txBody>
                    <a:bodyPr/>
                    <a:lstStyle/>
                    <a:p>
                      <a:r>
                        <a:rPr lang="pl-PL" sz="1600" dirty="0"/>
                        <a:t>Prawo własności przemysłowej</a:t>
                      </a:r>
                    </a:p>
                  </a:txBody>
                  <a:tcPr/>
                </a:tc>
                <a:extLst>
                  <a:ext uri="{0D108BD9-81ED-4DB2-BD59-A6C34878D82A}">
                    <a16:rowId xmlns:a16="http://schemas.microsoft.com/office/drawing/2014/main" val="155636702"/>
                  </a:ext>
                </a:extLst>
              </a:tr>
              <a:tr h="370840">
                <a:tc>
                  <a:txBody>
                    <a:bodyPr/>
                    <a:lstStyle/>
                    <a:p>
                      <a:r>
                        <a:rPr lang="pl-PL" sz="1600" dirty="0"/>
                        <a:t>Źródło ochrony prawnej</a:t>
                      </a:r>
                    </a:p>
                  </a:txBody>
                  <a:tcPr/>
                </a:tc>
                <a:tc>
                  <a:txBody>
                    <a:bodyPr/>
                    <a:lstStyle/>
                    <a:p>
                      <a:r>
                        <a:rPr lang="pl-PL" sz="1600" dirty="0"/>
                        <a:t>Ustawa z dn. 4 lutego 1994 r. o prawie autorskim i prawach pokrewnych</a:t>
                      </a:r>
                    </a:p>
                  </a:txBody>
                  <a:tcPr/>
                </a:tc>
                <a:tc>
                  <a:txBody>
                    <a:bodyPr/>
                    <a:lstStyle/>
                    <a:p>
                      <a:r>
                        <a:rPr lang="pl-PL" sz="1600" dirty="0"/>
                        <a:t>Ustawa z dn. 30 czerwca 2000 r. prawo własności przemysłowej </a:t>
                      </a:r>
                    </a:p>
                  </a:txBody>
                  <a:tcPr/>
                </a:tc>
                <a:extLst>
                  <a:ext uri="{0D108BD9-81ED-4DB2-BD59-A6C34878D82A}">
                    <a16:rowId xmlns:a16="http://schemas.microsoft.com/office/drawing/2014/main" val="1988241472"/>
                  </a:ext>
                </a:extLst>
              </a:tr>
              <a:tr h="370840">
                <a:tc>
                  <a:txBody>
                    <a:bodyPr/>
                    <a:lstStyle/>
                    <a:p>
                      <a:r>
                        <a:rPr lang="pl-PL" sz="1600" dirty="0"/>
                        <a:t>Przedmiot ochrony</a:t>
                      </a:r>
                    </a:p>
                  </a:txBody>
                  <a:tcPr/>
                </a:tc>
                <a:tc>
                  <a:txBody>
                    <a:bodyPr/>
                    <a:lstStyle/>
                    <a:p>
                      <a:r>
                        <a:rPr lang="pl-PL" sz="1600" dirty="0"/>
                        <a:t>Utwór</a:t>
                      </a:r>
                    </a:p>
                  </a:txBody>
                  <a:tcPr/>
                </a:tc>
                <a:tc>
                  <a:txBody>
                    <a:bodyPr/>
                    <a:lstStyle/>
                    <a:p>
                      <a:r>
                        <a:rPr lang="pl-PL" sz="1600" dirty="0"/>
                        <a:t>Wynalazek, wzór użytkowy, wzór przemysłowy, znak towarowy, oznaczenie geograficzne, topografie układów scalonych </a:t>
                      </a:r>
                    </a:p>
                  </a:txBody>
                  <a:tcPr/>
                </a:tc>
                <a:extLst>
                  <a:ext uri="{0D108BD9-81ED-4DB2-BD59-A6C34878D82A}">
                    <a16:rowId xmlns:a16="http://schemas.microsoft.com/office/drawing/2014/main" val="2416987822"/>
                  </a:ext>
                </a:extLst>
              </a:tr>
              <a:tr h="370840">
                <a:tc>
                  <a:txBody>
                    <a:bodyPr/>
                    <a:lstStyle/>
                    <a:p>
                      <a:r>
                        <a:rPr lang="pl-PL" sz="1600" dirty="0"/>
                        <a:t>Wymogi formalne</a:t>
                      </a:r>
                    </a:p>
                  </a:txBody>
                  <a:tcPr/>
                </a:tc>
                <a:tc>
                  <a:txBody>
                    <a:bodyPr/>
                    <a:lstStyle/>
                    <a:p>
                      <a:r>
                        <a:rPr lang="pl-PL" sz="1600" dirty="0"/>
                        <a:t>Brak wymogów rejestracyjnych</a:t>
                      </a:r>
                    </a:p>
                  </a:txBody>
                  <a:tcPr/>
                </a:tc>
                <a:tc>
                  <a:txBody>
                    <a:bodyPr/>
                    <a:lstStyle/>
                    <a:p>
                      <a:r>
                        <a:rPr lang="pl-PL" sz="1600" dirty="0"/>
                        <a:t>Rejestracja w UPRP</a:t>
                      </a:r>
                    </a:p>
                  </a:txBody>
                  <a:tcPr/>
                </a:tc>
                <a:extLst>
                  <a:ext uri="{0D108BD9-81ED-4DB2-BD59-A6C34878D82A}">
                    <a16:rowId xmlns:a16="http://schemas.microsoft.com/office/drawing/2014/main" val="246028033"/>
                  </a:ext>
                </a:extLst>
              </a:tr>
              <a:tr h="370840">
                <a:tc>
                  <a:txBody>
                    <a:bodyPr/>
                    <a:lstStyle/>
                    <a:p>
                      <a:r>
                        <a:rPr lang="pl-PL" sz="1600" dirty="0"/>
                        <a:t>Prawa ochronne</a:t>
                      </a:r>
                    </a:p>
                  </a:txBody>
                  <a:tcPr/>
                </a:tc>
                <a:tc>
                  <a:txBody>
                    <a:bodyPr/>
                    <a:lstStyle/>
                    <a:p>
                      <a:r>
                        <a:rPr lang="pl-PL" sz="1600" dirty="0"/>
                        <a:t>Podział na prawa osobiste i majątkowe</a:t>
                      </a:r>
                    </a:p>
                  </a:txBody>
                  <a:tcPr/>
                </a:tc>
                <a:tc>
                  <a:txBody>
                    <a:bodyPr/>
                    <a:lstStyle/>
                    <a:p>
                      <a:r>
                        <a:rPr lang="pl-PL" sz="1600" dirty="0"/>
                        <a:t>Brak podziału</a:t>
                      </a:r>
                    </a:p>
                  </a:txBody>
                  <a:tcPr/>
                </a:tc>
                <a:extLst>
                  <a:ext uri="{0D108BD9-81ED-4DB2-BD59-A6C34878D82A}">
                    <a16:rowId xmlns:a16="http://schemas.microsoft.com/office/drawing/2014/main" val="2881988990"/>
                  </a:ext>
                </a:extLst>
              </a:tr>
              <a:tr h="370840">
                <a:tc>
                  <a:txBody>
                    <a:bodyPr/>
                    <a:lstStyle/>
                    <a:p>
                      <a:r>
                        <a:rPr lang="pl-PL" sz="1600" dirty="0"/>
                        <a:t>Odpłatność</a:t>
                      </a:r>
                    </a:p>
                  </a:txBody>
                  <a:tcPr/>
                </a:tc>
                <a:tc>
                  <a:txBody>
                    <a:bodyPr/>
                    <a:lstStyle/>
                    <a:p>
                      <a:r>
                        <a:rPr lang="pl-PL" sz="1600" dirty="0"/>
                        <a:t>Brak opłat</a:t>
                      </a:r>
                    </a:p>
                  </a:txBody>
                  <a:tcPr/>
                </a:tc>
                <a:tc>
                  <a:txBody>
                    <a:bodyPr/>
                    <a:lstStyle/>
                    <a:p>
                      <a:r>
                        <a:rPr lang="pl-PL" sz="1600" dirty="0"/>
                        <a:t>Opłaty jednorazowe i okresowe</a:t>
                      </a:r>
                    </a:p>
                  </a:txBody>
                  <a:tcPr/>
                </a:tc>
                <a:extLst>
                  <a:ext uri="{0D108BD9-81ED-4DB2-BD59-A6C34878D82A}">
                    <a16:rowId xmlns:a16="http://schemas.microsoft.com/office/drawing/2014/main" val="3440995741"/>
                  </a:ext>
                </a:extLst>
              </a:tr>
              <a:tr h="370840">
                <a:tc>
                  <a:txBody>
                    <a:bodyPr/>
                    <a:lstStyle/>
                    <a:p>
                      <a:r>
                        <a:rPr lang="pl-PL" sz="1600" dirty="0"/>
                        <a:t>Początek ochrony</a:t>
                      </a:r>
                    </a:p>
                  </a:txBody>
                  <a:tcPr/>
                </a:tc>
                <a:tc>
                  <a:txBody>
                    <a:bodyPr/>
                    <a:lstStyle/>
                    <a:p>
                      <a:r>
                        <a:rPr lang="pl-PL" sz="1600" dirty="0"/>
                        <a:t>Od chwili ustalenia (uzewnętrznienia) utworu</a:t>
                      </a:r>
                    </a:p>
                  </a:txBody>
                  <a:tcPr/>
                </a:tc>
                <a:tc>
                  <a:txBody>
                    <a:bodyPr/>
                    <a:lstStyle/>
                    <a:p>
                      <a:r>
                        <a:rPr lang="pl-PL" sz="1600" dirty="0"/>
                        <a:t>Od chwili rejestracji (z datą od dnia złożenia wniosku)</a:t>
                      </a:r>
                    </a:p>
                  </a:txBody>
                  <a:tcPr/>
                </a:tc>
                <a:extLst>
                  <a:ext uri="{0D108BD9-81ED-4DB2-BD59-A6C34878D82A}">
                    <a16:rowId xmlns:a16="http://schemas.microsoft.com/office/drawing/2014/main" val="3442604097"/>
                  </a:ext>
                </a:extLst>
              </a:tr>
              <a:tr h="370840">
                <a:tc>
                  <a:txBody>
                    <a:bodyPr/>
                    <a:lstStyle/>
                    <a:p>
                      <a:r>
                        <a:rPr lang="pl-PL" sz="1600" dirty="0"/>
                        <a:t>Czas trwania ochrony</a:t>
                      </a:r>
                    </a:p>
                  </a:txBody>
                  <a:tcPr/>
                </a:tc>
                <a:tc>
                  <a:txBody>
                    <a:bodyPr/>
                    <a:lstStyle/>
                    <a:p>
                      <a:r>
                        <a:rPr lang="pl-PL" sz="1600" dirty="0"/>
                        <a:t>Dłuższy – 70 lat od śmierci twórcy (p. majątkowe), bezterminowo (p. osobiste)</a:t>
                      </a:r>
                    </a:p>
                  </a:txBody>
                  <a:tcPr/>
                </a:tc>
                <a:tc>
                  <a:txBody>
                    <a:bodyPr/>
                    <a:lstStyle/>
                    <a:p>
                      <a:r>
                        <a:rPr lang="pl-PL" sz="1600" dirty="0"/>
                        <a:t>Krótszy – w zależności od przedmiotu ochrony</a:t>
                      </a:r>
                    </a:p>
                  </a:txBody>
                  <a:tcPr/>
                </a:tc>
                <a:extLst>
                  <a:ext uri="{0D108BD9-81ED-4DB2-BD59-A6C34878D82A}">
                    <a16:rowId xmlns:a16="http://schemas.microsoft.com/office/drawing/2014/main" val="292957530"/>
                  </a:ext>
                </a:extLst>
              </a:tr>
              <a:tr h="370840">
                <a:tc>
                  <a:txBody>
                    <a:bodyPr/>
                    <a:lstStyle/>
                    <a:p>
                      <a:r>
                        <a:rPr lang="pl-PL" sz="1600" dirty="0"/>
                        <a:t>Zakres terytorialny ochrony</a:t>
                      </a:r>
                    </a:p>
                  </a:txBody>
                  <a:tcPr/>
                </a:tc>
                <a:tc>
                  <a:txBody>
                    <a:bodyPr/>
                    <a:lstStyle/>
                    <a:p>
                      <a:r>
                        <a:rPr lang="pl-PL" sz="1600" dirty="0"/>
                        <a:t>Ochrona niezależna terytorialnie</a:t>
                      </a:r>
                    </a:p>
                  </a:txBody>
                  <a:tcPr/>
                </a:tc>
                <a:tc>
                  <a:txBody>
                    <a:bodyPr/>
                    <a:lstStyle/>
                    <a:p>
                      <a:r>
                        <a:rPr lang="pl-PL" sz="1600" dirty="0"/>
                        <a:t>Ochrona zależna terytorialnie</a:t>
                      </a:r>
                    </a:p>
                  </a:txBody>
                  <a:tcPr/>
                </a:tc>
                <a:extLst>
                  <a:ext uri="{0D108BD9-81ED-4DB2-BD59-A6C34878D82A}">
                    <a16:rowId xmlns:a16="http://schemas.microsoft.com/office/drawing/2014/main" val="1660322406"/>
                  </a:ext>
                </a:extLst>
              </a:tr>
              <a:tr h="370840">
                <a:tc>
                  <a:txBody>
                    <a:bodyPr/>
                    <a:lstStyle/>
                    <a:p>
                      <a:r>
                        <a:rPr lang="pl-PL" sz="1600" dirty="0"/>
                        <a:t>Zbywalność praw</a:t>
                      </a:r>
                    </a:p>
                  </a:txBody>
                  <a:tcPr/>
                </a:tc>
                <a:tc>
                  <a:txBody>
                    <a:bodyPr/>
                    <a:lstStyle/>
                    <a:p>
                      <a:r>
                        <a:rPr lang="pl-PL" sz="1600" dirty="0"/>
                        <a:t>P. Osobiste – niezbywalne, p. majątkowe - zbywalne</a:t>
                      </a:r>
                    </a:p>
                  </a:txBody>
                  <a:tcPr/>
                </a:tc>
                <a:tc>
                  <a:txBody>
                    <a:bodyPr/>
                    <a:lstStyle/>
                    <a:p>
                      <a:r>
                        <a:rPr lang="pl-PL" sz="1600" dirty="0"/>
                        <a:t>Wszystkie prawa są zbywalne. </a:t>
                      </a:r>
                    </a:p>
                  </a:txBody>
                  <a:tcPr/>
                </a:tc>
                <a:extLst>
                  <a:ext uri="{0D108BD9-81ED-4DB2-BD59-A6C34878D82A}">
                    <a16:rowId xmlns:a16="http://schemas.microsoft.com/office/drawing/2014/main" val="88934828"/>
                  </a:ext>
                </a:extLst>
              </a:tr>
            </a:tbl>
          </a:graphicData>
        </a:graphic>
      </p:graphicFrame>
    </p:spTree>
    <p:extLst>
      <p:ext uri="{BB962C8B-B14F-4D97-AF65-F5344CB8AC3E}">
        <p14:creationId xmlns:p14="http://schemas.microsoft.com/office/powerpoint/2010/main" val="4253028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404A0C5-27B2-264F-8F3B-EC879D68F4ED}"/>
              </a:ext>
            </a:extLst>
          </p:cNvPr>
          <p:cNvSpPr>
            <a:spLocks noGrp="1"/>
          </p:cNvSpPr>
          <p:nvPr>
            <p:ph type="title"/>
          </p:nvPr>
        </p:nvSpPr>
        <p:spPr/>
        <p:txBody>
          <a:bodyPr>
            <a:normAutofit/>
          </a:bodyPr>
          <a:lstStyle/>
          <a:p>
            <a:r>
              <a:rPr lang="pl-PL" dirty="0"/>
              <a:t>Pojęcie własności przemysłowej – Konwencja Paryska (1883 r.)</a:t>
            </a:r>
          </a:p>
        </p:txBody>
      </p:sp>
      <p:sp>
        <p:nvSpPr>
          <p:cNvPr id="3" name="Symbol zastępczy zawartości 2">
            <a:extLst>
              <a:ext uri="{FF2B5EF4-FFF2-40B4-BE49-F238E27FC236}">
                <a16:creationId xmlns:a16="http://schemas.microsoft.com/office/drawing/2014/main" id="{F7DF5D67-4A43-DD43-86A9-F4B4B1CD5055}"/>
              </a:ext>
            </a:extLst>
          </p:cNvPr>
          <p:cNvSpPr>
            <a:spLocks noGrp="1"/>
          </p:cNvSpPr>
          <p:nvPr>
            <p:ph idx="1"/>
          </p:nvPr>
        </p:nvSpPr>
        <p:spPr/>
        <p:txBody>
          <a:bodyPr>
            <a:normAutofit fontScale="85000" lnSpcReduction="20000"/>
          </a:bodyPr>
          <a:lstStyle/>
          <a:p>
            <a:r>
              <a:rPr lang="pl-PL" dirty="0"/>
              <a:t>Zgodnie z art. 1 ust. 2 konwencji paryskiej przedmiotem ochrony własności przemysłowej są: </a:t>
            </a:r>
          </a:p>
          <a:p>
            <a:pPr lvl="1"/>
            <a:r>
              <a:rPr lang="pl-PL" dirty="0"/>
              <a:t>patenty na wynalazki, </a:t>
            </a:r>
          </a:p>
          <a:p>
            <a:pPr lvl="1"/>
            <a:r>
              <a:rPr lang="pl-PL" dirty="0"/>
              <a:t>wzory użytkowe, </a:t>
            </a:r>
          </a:p>
          <a:p>
            <a:pPr lvl="1"/>
            <a:r>
              <a:rPr lang="pl-PL" dirty="0"/>
              <a:t>wzory przemysłowe, </a:t>
            </a:r>
          </a:p>
          <a:p>
            <a:pPr lvl="1"/>
            <a:r>
              <a:rPr lang="pl-PL" dirty="0"/>
              <a:t>znaki towarowe, </a:t>
            </a:r>
          </a:p>
          <a:p>
            <a:pPr lvl="1"/>
            <a:r>
              <a:rPr lang="pl-PL" dirty="0"/>
              <a:t>znaki usługowe, </a:t>
            </a:r>
          </a:p>
          <a:p>
            <a:pPr lvl="1"/>
            <a:r>
              <a:rPr lang="pl-PL" dirty="0"/>
              <a:t>nazwy handlowe </a:t>
            </a:r>
          </a:p>
          <a:p>
            <a:pPr lvl="1"/>
            <a:r>
              <a:rPr lang="pl-PL" dirty="0"/>
              <a:t>oznaczenia pochodzenia lub nazwy pochodzenia, </a:t>
            </a:r>
          </a:p>
          <a:p>
            <a:pPr lvl="1"/>
            <a:r>
              <a:rPr lang="pl-PL" dirty="0"/>
              <a:t>zwalczanie nieuczciwej konkurencji (od 1900 r.)</a:t>
            </a:r>
          </a:p>
          <a:p>
            <a:r>
              <a:rPr lang="pl-PL" dirty="0"/>
              <a:t>W wyniku rozwoju technicznego, technologicznego i gospodarczego wykształciły się nowe dobra niematerialne wykorzystywane w działalności gospodarczej, które zasługują na ochronę np.:</a:t>
            </a:r>
          </a:p>
          <a:p>
            <a:pPr lvl="1"/>
            <a:r>
              <a:rPr lang="pl-PL" dirty="0"/>
              <a:t>topografie układów scalonych, </a:t>
            </a:r>
          </a:p>
          <a:p>
            <a:pPr lvl="1"/>
            <a:r>
              <a:rPr lang="pl-PL" dirty="0"/>
              <a:t>informacje techniczne, technologiczne, handlowe, organizacyjne lub inne mające wartość gospodarczą,</a:t>
            </a:r>
          </a:p>
          <a:p>
            <a:pPr lvl="1"/>
            <a:r>
              <a:rPr lang="pl-PL" dirty="0"/>
              <a:t>odmiany roślin, </a:t>
            </a:r>
          </a:p>
        </p:txBody>
      </p:sp>
    </p:spTree>
    <p:extLst>
      <p:ext uri="{BB962C8B-B14F-4D97-AF65-F5344CB8AC3E}">
        <p14:creationId xmlns:p14="http://schemas.microsoft.com/office/powerpoint/2010/main" val="2007479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4777C67-953D-DC77-C107-53C4A1977141}"/>
              </a:ext>
            </a:extLst>
          </p:cNvPr>
          <p:cNvSpPr>
            <a:spLocks noGrp="1"/>
          </p:cNvSpPr>
          <p:nvPr>
            <p:ph type="title"/>
          </p:nvPr>
        </p:nvSpPr>
        <p:spPr/>
        <p:txBody>
          <a:bodyPr>
            <a:normAutofit/>
          </a:bodyPr>
          <a:lstStyle/>
          <a:p>
            <a:r>
              <a:rPr lang="pl-PL" dirty="0"/>
              <a:t>Zakres regulacji ustawy z dnia 30.06.2000 r. - Prawo własności przemysłowej: </a:t>
            </a:r>
          </a:p>
        </p:txBody>
      </p:sp>
      <p:graphicFrame>
        <p:nvGraphicFramePr>
          <p:cNvPr id="4" name="Symbol zastępczy zawartości 3">
            <a:extLst>
              <a:ext uri="{FF2B5EF4-FFF2-40B4-BE49-F238E27FC236}">
                <a16:creationId xmlns:a16="http://schemas.microsoft.com/office/drawing/2014/main" id="{0C571527-41B3-B6C8-450F-AC158AC05766}"/>
              </a:ext>
            </a:extLst>
          </p:cNvPr>
          <p:cNvGraphicFramePr>
            <a:graphicFrameLocks noGrp="1"/>
          </p:cNvGraphicFramePr>
          <p:nvPr>
            <p:ph idx="1"/>
          </p:nvPr>
        </p:nvGraphicFramePr>
        <p:xfrm>
          <a:off x="2152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69854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2330826" y="1188637"/>
            <a:ext cx="2241175" cy="4480726"/>
          </a:xfrm>
        </p:spPr>
        <p:txBody>
          <a:bodyPr>
            <a:normAutofit/>
          </a:bodyPr>
          <a:lstStyle/>
          <a:p>
            <a:r>
              <a:rPr lang="pl-PL" sz="1800" dirty="0"/>
              <a:t>Ustawa z dnia 30 czerwca 2000 r. </a:t>
            </a:r>
            <a:br>
              <a:rPr lang="pl-PL" sz="1800" dirty="0"/>
            </a:br>
            <a:br>
              <a:rPr lang="pl-PL" sz="1800" dirty="0"/>
            </a:br>
            <a:r>
              <a:rPr lang="pl-PL" sz="1800" i="1" dirty="0"/>
              <a:t>Prawo własności przemysłowej</a:t>
            </a:r>
            <a:r>
              <a:rPr lang="pl-PL" sz="1800" dirty="0"/>
              <a:t> </a:t>
            </a:r>
          </a:p>
        </p:txBody>
      </p:sp>
      <p:sp>
        <p:nvSpPr>
          <p:cNvPr id="3" name="Symbol zastępczy zawartości 2"/>
          <p:cNvSpPr>
            <a:spLocks noGrp="1"/>
          </p:cNvSpPr>
          <p:nvPr>
            <p:ph idx="1"/>
          </p:nvPr>
        </p:nvSpPr>
        <p:spPr>
          <a:xfrm>
            <a:off x="5465445" y="1648870"/>
            <a:ext cx="3527136" cy="3560260"/>
          </a:xfrm>
        </p:spPr>
        <p:txBody>
          <a:bodyPr anchor="ctr">
            <a:normAutofit/>
          </a:bodyPr>
          <a:lstStyle/>
          <a:p>
            <a:endParaRPr lang="pl-PL" dirty="0"/>
          </a:p>
          <a:p>
            <a:endParaRPr lang="pl-PL" dirty="0"/>
          </a:p>
          <a:p>
            <a:pPr marL="0" indent="0">
              <a:buNone/>
            </a:pPr>
            <a:endParaRPr lang="pl-PL" dirty="0"/>
          </a:p>
        </p:txBody>
      </p:sp>
      <p:pic>
        <p:nvPicPr>
          <p:cNvPr id="7" name="Obraz 6" descr="Obraz zawierający stół&#10;&#10;Opis wygenerowany automatycznie">
            <a:extLst>
              <a:ext uri="{FF2B5EF4-FFF2-40B4-BE49-F238E27FC236}">
                <a16:creationId xmlns:a16="http://schemas.microsoft.com/office/drawing/2014/main" id="{3CB55637-6128-C8E4-3F2D-2277D21797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8525" y="902720"/>
            <a:ext cx="7772400" cy="3604235"/>
          </a:xfrm>
          <a:prstGeom prst="rect">
            <a:avLst/>
          </a:prstGeom>
        </p:spPr>
      </p:pic>
      <p:pic>
        <p:nvPicPr>
          <p:cNvPr id="11" name="Obraz 10">
            <a:extLst>
              <a:ext uri="{FF2B5EF4-FFF2-40B4-BE49-F238E27FC236}">
                <a16:creationId xmlns:a16="http://schemas.microsoft.com/office/drawing/2014/main" id="{869E8348-7824-15D0-8AEC-6C52A0AE11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8525" y="4486183"/>
            <a:ext cx="7772400" cy="1662022"/>
          </a:xfrm>
          <a:prstGeom prst="rect">
            <a:avLst/>
          </a:prstGeom>
        </p:spPr>
      </p:pic>
    </p:spTree>
    <p:extLst>
      <p:ext uri="{BB962C8B-B14F-4D97-AF65-F5344CB8AC3E}">
        <p14:creationId xmlns:p14="http://schemas.microsoft.com/office/powerpoint/2010/main" val="1011843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D8C2F0D-7B02-4F83-B2E7-1A7B6DCAADD1}"/>
              </a:ext>
            </a:extLst>
          </p:cNvPr>
          <p:cNvSpPr>
            <a:spLocks noGrp="1"/>
          </p:cNvSpPr>
          <p:nvPr>
            <p:ph type="title"/>
          </p:nvPr>
        </p:nvSpPr>
        <p:spPr>
          <a:xfrm>
            <a:off x="838200" y="557188"/>
            <a:ext cx="10515600" cy="1133499"/>
          </a:xfrm>
        </p:spPr>
        <p:txBody>
          <a:bodyPr>
            <a:normAutofit/>
          </a:bodyPr>
          <a:lstStyle/>
          <a:p>
            <a:pPr algn="ctr"/>
            <a:r>
              <a:rPr lang="pl-PL" sz="3600" dirty="0">
                <a:latin typeface="Helvetica" pitchFamily="2" charset="0"/>
              </a:rPr>
              <a:t>Katalog Dóbr Własności Przemysłowej - PWP</a:t>
            </a:r>
            <a:endParaRPr lang="en-GB" sz="3600" dirty="0">
              <a:latin typeface="Helvetica" pitchFamily="2" charset="0"/>
            </a:endParaRPr>
          </a:p>
        </p:txBody>
      </p:sp>
      <p:sp>
        <p:nvSpPr>
          <p:cNvPr id="4" name="Symbol zastępczy daty 3">
            <a:extLst>
              <a:ext uri="{FF2B5EF4-FFF2-40B4-BE49-F238E27FC236}">
                <a16:creationId xmlns:a16="http://schemas.microsoft.com/office/drawing/2014/main" id="{CE06A76F-D0F8-45F6-9AA6-7E182EC35F8C}"/>
              </a:ext>
            </a:extLst>
          </p:cNvPr>
          <p:cNvSpPr>
            <a:spLocks noGrp="1"/>
          </p:cNvSpPr>
          <p:nvPr>
            <p:ph type="dt" sz="half" idx="10"/>
          </p:nvPr>
        </p:nvSpPr>
        <p:spPr>
          <a:xfrm>
            <a:off x="838200" y="6356350"/>
            <a:ext cx="2743200" cy="365125"/>
          </a:xfrm>
        </p:spPr>
        <p:txBody>
          <a:bodyPr>
            <a:normAutofit/>
          </a:bodyPr>
          <a:lstStyle/>
          <a:p>
            <a:pPr rtl="0">
              <a:spcAft>
                <a:spcPts val="600"/>
              </a:spcAft>
            </a:pPr>
            <a:fld id="{DA37154A-9283-472F-9D32-E032250E224B}" type="datetime1">
              <a:rPr lang="pl-PL" smtClean="0"/>
              <a:pPr rtl="0">
                <a:spcAft>
                  <a:spcPts val="600"/>
                </a:spcAft>
              </a:pPr>
              <a:t>16.12.2024</a:t>
            </a:fld>
            <a:endParaRPr lang="en-US" dirty="0"/>
          </a:p>
        </p:txBody>
      </p:sp>
      <p:graphicFrame>
        <p:nvGraphicFramePr>
          <p:cNvPr id="6" name="Symbol zastępczy zawartości 2">
            <a:extLst>
              <a:ext uri="{FF2B5EF4-FFF2-40B4-BE49-F238E27FC236}">
                <a16:creationId xmlns:a16="http://schemas.microsoft.com/office/drawing/2014/main" id="{F40DF737-D060-4DF7-9A35-3CB5F8DF8ED5}"/>
              </a:ext>
            </a:extLst>
          </p:cNvPr>
          <p:cNvGraphicFramePr>
            <a:graphicFrameLocks noGrp="1"/>
          </p:cNvGraphicFramePr>
          <p:nvPr>
            <p:ph idx="1"/>
            <p:extLst>
              <p:ext uri="{D42A27DB-BD31-4B8C-83A1-F6EECF244321}">
                <p14:modId xmlns:p14="http://schemas.microsoft.com/office/powerpoint/2010/main" val="256976917"/>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pole tekstowe 2">
            <a:extLst>
              <a:ext uri="{FF2B5EF4-FFF2-40B4-BE49-F238E27FC236}">
                <a16:creationId xmlns:a16="http://schemas.microsoft.com/office/drawing/2014/main" id="{8238321E-9433-DCF5-1BB9-DA10FA2F5E8E}"/>
              </a:ext>
            </a:extLst>
          </p:cNvPr>
          <p:cNvSpPr txBox="1"/>
          <p:nvPr/>
        </p:nvSpPr>
        <p:spPr>
          <a:xfrm>
            <a:off x="3661719" y="5812012"/>
            <a:ext cx="2434281" cy="369332"/>
          </a:xfrm>
          <a:prstGeom prst="rect">
            <a:avLst/>
          </a:prstGeom>
          <a:solidFill>
            <a:srgbClr val="0070C0"/>
          </a:solidFill>
        </p:spPr>
        <p:txBody>
          <a:bodyPr wrap="square" rtlCol="0">
            <a:spAutoFit/>
          </a:bodyPr>
          <a:lstStyle/>
          <a:p>
            <a:pPr algn="ctr"/>
            <a:r>
              <a:rPr lang="pl-PL" dirty="0">
                <a:solidFill>
                  <a:schemeClr val="bg1"/>
                </a:solidFill>
              </a:rPr>
              <a:t>Projekty wynalazcze</a:t>
            </a:r>
          </a:p>
        </p:txBody>
      </p:sp>
      <p:sp>
        <p:nvSpPr>
          <p:cNvPr id="5" name="pole tekstowe 4">
            <a:extLst>
              <a:ext uri="{FF2B5EF4-FFF2-40B4-BE49-F238E27FC236}">
                <a16:creationId xmlns:a16="http://schemas.microsoft.com/office/drawing/2014/main" id="{58AC20CB-280E-5690-7A16-C926607ED3F8}"/>
              </a:ext>
            </a:extLst>
          </p:cNvPr>
          <p:cNvSpPr txBox="1"/>
          <p:nvPr/>
        </p:nvSpPr>
        <p:spPr>
          <a:xfrm>
            <a:off x="6698392" y="5812012"/>
            <a:ext cx="2514600" cy="369332"/>
          </a:xfrm>
          <a:prstGeom prst="rect">
            <a:avLst/>
          </a:prstGeom>
          <a:solidFill>
            <a:srgbClr val="00B050"/>
          </a:solidFill>
        </p:spPr>
        <p:txBody>
          <a:bodyPr wrap="square" rtlCol="0">
            <a:spAutoFit/>
          </a:bodyPr>
          <a:lstStyle/>
          <a:p>
            <a:pPr algn="ctr"/>
            <a:r>
              <a:rPr lang="pl-PL" dirty="0">
                <a:solidFill>
                  <a:schemeClr val="bg1"/>
                </a:solidFill>
              </a:rPr>
              <a:t>Znaki i oznaczenia</a:t>
            </a:r>
          </a:p>
        </p:txBody>
      </p:sp>
    </p:spTree>
    <p:extLst>
      <p:ext uri="{BB962C8B-B14F-4D97-AF65-F5344CB8AC3E}">
        <p14:creationId xmlns:p14="http://schemas.microsoft.com/office/powerpoint/2010/main" val="1986388738"/>
      </p:ext>
    </p:extLst>
  </p:cSld>
  <p:clrMapOvr>
    <a:masterClrMapping/>
  </p:clrMapOvr>
</p:sld>
</file>

<file path=ppt/theme/theme1.xml><?xml version="1.0" encoding="utf-8"?>
<a:theme xmlns:a="http://schemas.openxmlformats.org/drawingml/2006/main" name="RetrospectVTI">
  <a:themeElements>
    <a:clrScheme name="AnalogousFromRegularSeedRightStep">
      <a:dk1>
        <a:srgbClr val="000000"/>
      </a:dk1>
      <a:lt1>
        <a:srgbClr val="FFFFFF"/>
      </a:lt1>
      <a:dk2>
        <a:srgbClr val="243241"/>
      </a:dk2>
      <a:lt2>
        <a:srgbClr val="E2E8E8"/>
      </a:lt2>
      <a:accent1>
        <a:srgbClr val="E7292E"/>
      </a:accent1>
      <a:accent2>
        <a:srgbClr val="D56117"/>
      </a:accent2>
      <a:accent3>
        <a:srgbClr val="BFA022"/>
      </a:accent3>
      <a:accent4>
        <a:srgbClr val="8DB013"/>
      </a:accent4>
      <a:accent5>
        <a:srgbClr val="57B821"/>
      </a:accent5>
      <a:accent6>
        <a:srgbClr val="15BE1E"/>
      </a:accent6>
      <a:hlink>
        <a:srgbClr val="30918F"/>
      </a:hlink>
      <a:folHlink>
        <a:srgbClr val="7F7F7F"/>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Pakiet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2732</TotalTime>
  <Words>5944</Words>
  <Application>Microsoft Macintosh PowerPoint</Application>
  <PresentationFormat>Panoramiczny</PresentationFormat>
  <Paragraphs>457</Paragraphs>
  <Slides>47</Slides>
  <Notes>2</Notes>
  <HiddenSlides>0</HiddenSlides>
  <MMClips>0</MMClips>
  <ScaleCrop>false</ScaleCrop>
  <HeadingPairs>
    <vt:vector size="6" baseType="variant">
      <vt:variant>
        <vt:lpstr>Używane czcionki</vt:lpstr>
      </vt:variant>
      <vt:variant>
        <vt:i4>9</vt:i4>
      </vt:variant>
      <vt:variant>
        <vt:lpstr>Motyw</vt:lpstr>
      </vt:variant>
      <vt:variant>
        <vt:i4>1</vt:i4>
      </vt:variant>
      <vt:variant>
        <vt:lpstr>Tytuły slajdów</vt:lpstr>
      </vt:variant>
      <vt:variant>
        <vt:i4>47</vt:i4>
      </vt:variant>
    </vt:vector>
  </HeadingPairs>
  <TitlesOfParts>
    <vt:vector size="57" baseType="lpstr">
      <vt:lpstr>Aptos</vt:lpstr>
      <vt:lpstr>Arial</vt:lpstr>
      <vt:lpstr>Calibri</vt:lpstr>
      <vt:lpstr>Calibri Light</vt:lpstr>
      <vt:lpstr>Courier New</vt:lpstr>
      <vt:lpstr>Helvetica</vt:lpstr>
      <vt:lpstr>Noto Serif</vt:lpstr>
      <vt:lpstr>Open Sans</vt:lpstr>
      <vt:lpstr>Wingdings</vt:lpstr>
      <vt:lpstr>RetrospectVTI</vt:lpstr>
      <vt:lpstr>Ochrona własności przemysłowej. Prawo patentowe</vt:lpstr>
      <vt:lpstr>Przydatne linki:</vt:lpstr>
      <vt:lpstr>Co to jest własność przemysłowa?</vt:lpstr>
      <vt:lpstr>Po co chronić własność przemysłową?</vt:lpstr>
      <vt:lpstr>Różnice między prawem autorskim a prawem własności przemysłowej</vt:lpstr>
      <vt:lpstr>Pojęcie własności przemysłowej – Konwencja Paryska (1883 r.)</vt:lpstr>
      <vt:lpstr>Zakres regulacji ustawy z dnia 30.06.2000 r. - Prawo własności przemysłowej: </vt:lpstr>
      <vt:lpstr>Ustawa z dnia 30 czerwca 2000 r.   Prawo własności przemysłowej </vt:lpstr>
      <vt:lpstr>Katalog Dóbr Własności Przemysłowej - PWP</vt:lpstr>
      <vt:lpstr>Prezentacja programu PowerPoint</vt:lpstr>
      <vt:lpstr>Jak to działa? </vt:lpstr>
      <vt:lpstr>Urząd Patentowy RP</vt:lpstr>
      <vt:lpstr>Zadania Urzędu Patentowego –  art. 261 ust. 1 i 2 p.wp.</vt:lpstr>
      <vt:lpstr>Struktura Urzędu Patentowego RP</vt:lpstr>
      <vt:lpstr>Roszczenia cywilnoprawne z zakresu ochrony własności przemysłowej</vt:lpstr>
      <vt:lpstr>Reprezentacja w sprawach dot. własności intelektualnej</vt:lpstr>
      <vt:lpstr>Rzecznicy Patentowi</vt:lpstr>
      <vt:lpstr>Ochrona regionalna i międzynarodowa</vt:lpstr>
      <vt:lpstr>Przykładowe pytania:</vt:lpstr>
      <vt:lpstr>PRAWNA OCHRONA WYNALAZKÓW</vt:lpstr>
      <vt:lpstr>Projekty wynalazcze </vt:lpstr>
      <vt:lpstr>Czym jest patent?</vt:lpstr>
      <vt:lpstr>Jak korzystać z praw wynikających z patentu?</vt:lpstr>
      <vt:lpstr>Umowy dotyczące korzystania z patentu</vt:lpstr>
      <vt:lpstr>Co może być wynalazkiem, czyli przedmiot zgłoszenia</vt:lpstr>
      <vt:lpstr>Warunki udzielenia patentu</vt:lpstr>
      <vt:lpstr>Charakter techniczny</vt:lpstr>
      <vt:lpstr>Jasność i dostateczność przedstawienia wynalazku </vt:lpstr>
      <vt:lpstr>NOWOŚĆ</vt:lpstr>
      <vt:lpstr>Pierwszeństwo</vt:lpstr>
      <vt:lpstr>Przypadek Kaczora Donalda  </vt:lpstr>
      <vt:lpstr>Poziom wynalazczy</vt:lpstr>
      <vt:lpstr>Przemysłowe zastosowanie</vt:lpstr>
      <vt:lpstr>Jednolitość wynalazku </vt:lpstr>
      <vt:lpstr>Wyłączenia</vt:lpstr>
      <vt:lpstr>Procedury ochrony wynalazków</vt:lpstr>
      <vt:lpstr>Procedura narodowa</vt:lpstr>
      <vt:lpstr>PROCEDURA KRAJOWA PRZED UPRP</vt:lpstr>
      <vt:lpstr>Dokumentacja zgłoszeniowa</vt:lpstr>
      <vt:lpstr>Przykład praktyczny „Patent na ołówek” </vt:lpstr>
      <vt:lpstr>Procedura Europejska</vt:lpstr>
      <vt:lpstr>Udzielenie patentu europejskiego</vt:lpstr>
      <vt:lpstr>Walidacja patentu europejskiego</vt:lpstr>
      <vt:lpstr>Jednolity system patentowy</vt:lpstr>
      <vt:lpstr>Procedura międzynarodowa</vt:lpstr>
      <vt:lpstr>Ile to kosztuje i jak długo trwa?</vt:lpstr>
      <vt:lpstr>Przykładowe pytania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Agnieszka Kwiecień</dc:creator>
  <cp:lastModifiedBy>Agnieszka Kwiecień</cp:lastModifiedBy>
  <cp:revision>12</cp:revision>
  <dcterms:created xsi:type="dcterms:W3CDTF">2024-09-24T13:39:19Z</dcterms:created>
  <dcterms:modified xsi:type="dcterms:W3CDTF">2024-12-16T08:30:52Z</dcterms:modified>
</cp:coreProperties>
</file>